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2"/>
    <p:sldId id="257" r:id="rId3"/>
    <p:sldId id="260" r:id="rId4"/>
    <p:sldId id="259" r:id="rId5"/>
    <p:sldId id="261" r:id="rId6"/>
    <p:sldId id="270" r:id="rId7"/>
    <p:sldId id="285" r:id="rId8"/>
    <p:sldId id="286" r:id="rId9"/>
    <p:sldId id="271" r:id="rId10"/>
    <p:sldId id="287" r:id="rId11"/>
    <p:sldId id="262" r:id="rId12"/>
    <p:sldId id="274" r:id="rId13"/>
    <p:sldId id="288" r:id="rId14"/>
    <p:sldId id="266" r:id="rId15"/>
    <p:sldId id="267" r:id="rId16"/>
    <p:sldId id="283" r:id="rId17"/>
    <p:sldId id="289" r:id="rId18"/>
    <p:sldId id="265" r:id="rId19"/>
    <p:sldId id="264" r:id="rId20"/>
    <p:sldId id="290" r:id="rId21"/>
    <p:sldId id="268" r:id="rId22"/>
    <p:sldId id="269" r:id="rId23"/>
  </p:sldIdLst>
  <p:sldSz cx="12192000" cy="6858000"/>
  <p:notesSz cx="6858000" cy="9144000"/>
  <p:embeddedFontLst>
    <p:embeddedFont>
      <p:font typeface="Bree Serif" panose="02000503040000020004" charset="0"/>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Lobster" panose="020B0604020202020204" charset="0"/>
      <p:regular r:id="rId32"/>
    </p:embeddedFont>
    <p:embeddedFont>
      <p:font typeface="Mklatin" panose="020B0604020202020204"/>
      <p:bold r:id="rId33"/>
    </p:embeddedFont>
    <p:embeddedFont>
      <p:font typeface="Nunito" pitchFamily="2" charset="0"/>
      <p:regular r:id="rId34"/>
      <p:bold r:id="rId35"/>
    </p:embeddedFont>
    <p:embeddedFont>
      <p:font typeface="Nunito Black" pitchFamily="2" charset="0"/>
      <p:bold r:id="rId36"/>
    </p:embeddedFont>
    <p:embeddedFont>
      <p:font typeface="Roboto" panose="020B0604020202020204" charset="0"/>
      <p:regular r:id="rId37"/>
    </p:embeddedFont>
    <p:embeddedFont>
      <p:font typeface="Saira Medium" panose="020B0604020202020204" charset="0"/>
      <p:regular r:id="rId38"/>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000"/>
    <a:srgbClr val="044D39"/>
    <a:srgbClr val="25AD9F"/>
    <a:srgbClr val="CFEF50"/>
    <a:srgbClr val="B9DFCA"/>
    <a:srgbClr val="A1D9B2"/>
    <a:srgbClr val="29998B"/>
    <a:srgbClr val="B7FFC7"/>
    <a:srgbClr val="4B8791"/>
    <a:srgbClr val="ED22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6" autoAdjust="0"/>
    <p:restoredTop sz="94660"/>
  </p:normalViewPr>
  <p:slideViewPr>
    <p:cSldViewPr snapToGrid="0">
      <p:cViewPr varScale="1">
        <p:scale>
          <a:sx n="81" d="100"/>
          <a:sy n="81" d="100"/>
        </p:scale>
        <p:origin x="3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4260E-3C14-4FEF-89E5-41888974B8D1}"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9FD7-4EBD-4B06-8023-AACFC9A94D73}" type="slidenum">
              <a:rPr lang="en-US" smtClean="0"/>
              <a:t>‹#›</a:t>
            </a:fld>
            <a:endParaRPr lang="en-US"/>
          </a:p>
        </p:txBody>
      </p:sp>
    </p:spTree>
    <p:extLst>
      <p:ext uri="{BB962C8B-B14F-4D97-AF65-F5344CB8AC3E}">
        <p14:creationId xmlns:p14="http://schemas.microsoft.com/office/powerpoint/2010/main" val="183273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2</a:t>
            </a:fld>
            <a:endParaRPr lang="en-US"/>
          </a:p>
        </p:txBody>
      </p:sp>
    </p:spTree>
    <p:extLst>
      <p:ext uri="{BB962C8B-B14F-4D97-AF65-F5344CB8AC3E}">
        <p14:creationId xmlns:p14="http://schemas.microsoft.com/office/powerpoint/2010/main" val="3073847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Biển. Em xin tiếp tục phần Khảo sát thị trường. Nhóm em đã phân tích một số ứng dụng học tập phổ biến: Duolingo: Ứng dụng này có Gamification rất mạnh mẽ, nhưng lại thiếu nội dung chuyên sâu về CNTT. SoloLearn: Ngược lại, SoloLearn có nội dung CNTT rất phong phú, nhưng lại thiếu các yếu tố RPG sâu như đánh Boss, Cửa hàng, hay hệ thống Vật phẩm. Kahoot!: Đây là một nền tảng tuyệt vời cho việc chơi nhóm, nhưng lại thiếu chế độ chơi đơn có chiều sâu và cốt truyện. Nhận thấy khoảng trống này, "Quiz RPG của chúng tôi lấp đầy bằng một ứng dụng Desktop, chơi đơn, chuyên ngành IT và có yếu tố Game hóa sâu (Deep Gamification) theo phong cách RPG". Tiếp theo, em xin trình bày về Nội dung 2: Công nghệ &amp; Thiết kế hệ thống. Đây là những công nghệ nền tảng mạnh mẽ được sử dụng để xây dựng Quiz RPG: Python: Là ngôn ngữ chính, đóng vai trò xương sống của dự án. Tkinter: Đây là thư viện GUI tiêu chuẩn, được dùng để xây dựng các Button, Label, và Canvas cho giao diện người dùng. Pillow (PIL): Thư viện này giúp xử lý hình ảnh hiệu quả, cho phép resize ảnh quái vật và xử lý ảnh GIF động, mang lại trải nghiệm thị giác sống động. Pygame: Nhóm em sử dụng module pygame.mixer để điều khiển âm thanh, phát nhạc nền và các hiệu ứng âm thanh. JSON &amp; File Text: Dữ liệu của game như user, câu hỏi, và tiến độ được lưu trữ dưới dạng file JSON. Để tìm hiểu sâu hơn về cách hệ thống được thiết kế, em xin mời bạn Bảo.</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11</a:t>
            </a:fld>
            <a:endParaRPr lang="en-US"/>
          </a:p>
        </p:txBody>
      </p:sp>
    </p:spTree>
    <p:extLst>
      <p:ext uri="{BB962C8B-B14F-4D97-AF65-F5344CB8AC3E}">
        <p14:creationId xmlns:p14="http://schemas.microsoft.com/office/powerpoint/2010/main" val="404137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Biển. Em xin tiếp tục phần Khảo sát thị trường. Nhóm em đã phân tích một số ứng dụng học tập phổ biến: Duolingo: Ứng dụng này có Gamification rất mạnh mẽ, nhưng lại thiếu nội dung chuyên sâu về CNTT. SoloLearn: Ngược lại, SoloLearn có nội dung CNTT rất phong phú, nhưng lại thiếu các yếu tố RPG sâu như đánh Boss, Cửa hàng, hay hệ thống Vật phẩm. Kahoot!: Đây là một nền tảng tuyệt vời cho việc chơi nhóm, nhưng lại thiếu chế độ chơi đơn có chiều sâu và cốt truyện. Nhận thấy khoảng trống này, "Quiz RPG của chúng tôi lấp đầy bằng một ứng dụng Desktop, chơi đơn, chuyên ngành IT và có yếu tố Game hóa sâu (Deep Gamification) theo phong cách RPG". Tiếp theo, em xin trình bày về Nội dung 2: Công nghệ &amp; Thiết kế hệ thống. Đây là những công nghệ nền tảng mạnh mẽ được sử dụng để xây dựng Quiz RPG: Python: Là ngôn ngữ chính, đóng vai trò xương sống của dự án. Tkinter: Đây là thư viện GUI tiêu chuẩn, được dùng để xây dựng các Button, Label, và Canvas cho giao diện người dùng. Pillow (PIL): Thư viện này giúp xử lý hình ảnh hiệu quả, cho phép resize ảnh quái vật và xử lý ảnh GIF động, mang lại trải nghiệm thị giác sống động. Pygame: Nhóm em sử dụng module pygame.mixer để điều khiển âm thanh, phát nhạc nền và các hiệu ứng âm thanh. JSON &amp; File Text: Dữ liệu của game như user, câu hỏi, và tiến độ được lưu trữ dưới dạng file JSON. Để tìm hiểu sâu hơn về cách hệ thống được thiết kế, em xin mời bạn Bảo.</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12</a:t>
            </a:fld>
            <a:endParaRPr lang="en-US"/>
          </a:p>
        </p:txBody>
      </p:sp>
    </p:spTree>
    <p:extLst>
      <p:ext uri="{BB962C8B-B14F-4D97-AF65-F5344CB8AC3E}">
        <p14:creationId xmlns:p14="http://schemas.microsoft.com/office/powerpoint/2010/main" val="316575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Biển. Em xin tiếp tục phần Khảo sát thị trường. Nhóm em đã phân tích một số ứng dụng học tập phổ biến: Duolingo: Ứng dụng này có Gamification rất mạnh mẽ, nhưng lại thiếu nội dung chuyên sâu về CNTT. SoloLearn: Ngược lại, SoloLearn có nội dung CNTT rất phong phú, nhưng lại thiếu các yếu tố RPG sâu như đánh Boss, Cửa hàng, hay hệ thống Vật phẩm. Kahoot!: Đây là một nền tảng tuyệt vời cho việc chơi nhóm, nhưng lại thiếu chế độ chơi đơn có chiều sâu và cốt truyện. Nhận thấy khoảng trống này, "Quiz RPG của chúng tôi lấp đầy bằng một ứng dụng Desktop, chơi đơn, chuyên ngành IT và có yếu tố Game hóa sâu (Deep Gamification) theo phong cách RPG". Tiếp theo, em xin trình bày về Nội dung 2: Công nghệ &amp; Thiết kế hệ thống. Đây là những công nghệ nền tảng mạnh mẽ được sử dụng để xây dựng Quiz RPG: Python: Là ngôn ngữ chính, đóng vai trò xương sống của dự án. Tkinter: Đây là thư viện GUI tiêu chuẩn, được dùng để xây dựng các Button, Label, và Canvas cho giao diện người dùng. Pillow (PIL): Thư viện này giúp xử lý hình ảnh hiệu quả, cho phép resize ảnh quái vật và xử lý ảnh GIF động, mang lại trải nghiệm thị giác sống động. Pygame: Nhóm em sử dụng module pygame.mixer để điều khiển âm thanh, phát nhạc nền và các hiệu ứng âm thanh. JSON &amp; File Text: Dữ liệu của game như user, câu hỏi, và tiến độ được lưu trữ dưới dạng file JSON. Để tìm hiểu sâu hơn về cách hệ thống được thiết kế, em xin mời bạn Bảo.</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13</a:t>
            </a:fld>
            <a:endParaRPr lang="en-US"/>
          </a:p>
        </p:txBody>
      </p:sp>
    </p:spTree>
    <p:extLst>
      <p:ext uri="{BB962C8B-B14F-4D97-AF65-F5344CB8AC3E}">
        <p14:creationId xmlns:p14="http://schemas.microsoft.com/office/powerpoint/2010/main" val="3952430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Hà. Em xin trình bày về Thiết kế và cấu trúc dữ liệu của dự án. Về kiến trúc, nhóm em áp dụng mô hình MVC (Model-View-Controller) để quản lý code: View (UIScreenMixin): Chịu trách nhiệm hiển thị giao diện. Controller (GameLogicMixin): Xử lý logic và tương tác của người dùng. Model (DataManager): Quản lý và thao tác với dữ liệu. Về thiết kế dữ liệu, đây là nền tảng của game: users.json: Quản lý thông tin đăng nhập và phân quyền (admin/user). questions.json: Đây là ngân hàng câu hỏi, được phân loại theo môn học và cấp độ. progress.json: File này lưu trữ tiến độ của người chơi, bao gồm ải đã mở, số vàng và vật phẩm sở hữu. leaderboard.json: Theo dõi và hiển thị 2 bảng xếp hạng: Top Kinh nghiệm và Top Thành tích ải. Tiếp theo, chúng em xin chuyển sang Nội dung 3: Demo chức năng , bắt đầu với các tính năng dành cho người chơi. Trải nghiệm của người chơi sẽ bao gồm 5 bước chính: Đăng ký Tài khoản: Người chơi tạo tài khoản mới, và hệ thống sẽ kiểm tra độ mạnh của mật khẩu. Chọn Ải &amp; Phó bản: Người chơi lựa chọn môn học (Phó bản) và khám phá bản đồ ải (Galaxy). Gameplay Hấp dẫn: Đây là lúc người chơi trả lời câu hỏi, đối phó với quái vật và sử dụng vật phẩm. Nâng cấp Sức mạnh: Người chơi có thể dùng vàng kiếm được để mua vật phẩm, nâng cấp Khiên (mạng tối đa) hoặc Kiếm tại Cửa hàng. Thống kê &amp; Xếp hạng: Cuối cùng, người chơi có thể xem lịch sử chơi, ôn tập lại câu sai và kiểm tra vị trí của mình trên Bảng xếp hạng. Bên cạnh chức năng cho người chơi, hệ thống còn có các công cụ mạnh mẽ cho Admin. Em xin mời bạn Dương trình bày phần này.</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18</a:t>
            </a:fld>
            <a:endParaRPr lang="en-US"/>
          </a:p>
        </p:txBody>
      </p:sp>
    </p:spTree>
    <p:extLst>
      <p:ext uri="{BB962C8B-B14F-4D97-AF65-F5344CB8AC3E}">
        <p14:creationId xmlns:p14="http://schemas.microsoft.com/office/powerpoint/2010/main" val="287495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Hà. Em xin trình bày về Thiết kế và cấu trúc dữ liệu của dự án. Về kiến trúc, nhóm em áp dụng mô hình MVC (Model-View-Controller) để quản lý code: View (UIScreenMixin): Chịu trách nhiệm hiển thị giao diện. Controller (GameLogicMixin): Xử lý logic và tương tác của người dùng. Model (DataManager): Quản lý và thao tác với dữ liệu. Về thiết kế dữ liệu, đây là nền tảng của game: users.json: Quản lý thông tin đăng nhập và phân quyền (admin/user). questions.json: Đây là ngân hàng câu hỏi, được phân loại theo môn học và cấp độ. progress.json: File này lưu trữ tiến độ của người chơi, bao gồm ải đã mở, số vàng và vật phẩm sở hữu. leaderboard.json: Theo dõi và hiển thị 2 bảng xếp hạng: Top Kinh nghiệm và Top Thành tích ải. Tiếp theo, chúng em xin chuyển sang Nội dung 3: Demo chức năng , bắt đầu với các tính năng dành cho người chơi. Trải nghiệm của người chơi sẽ bao gồm 5 bước chính: Đăng ký Tài khoản: Người chơi tạo tài khoản mới, và hệ thống sẽ kiểm tra độ mạnh của mật khẩu. Chọn Ải &amp; Phó bản: Người chơi lựa chọn môn học (Phó bản) và khám phá bản đồ ải (Galaxy). Gameplay Hấp dẫn: Đây là lúc người chơi trả lời câu hỏi, đối phó với quái vật và sử dụng vật phẩm. Nâng cấp Sức mạnh: Người chơi có thể dùng vàng kiếm được để mua vật phẩm, nâng cấp Khiên (mạng tối đa) hoặc Kiếm tại Cửa hàng. Thống kê &amp; Xếp hạng: Cuối cùng, người chơi có thể xem lịch sử chơi, ôn tập lại câu sai và kiểm tra vị trí của mình trên Bảng xếp hạng. Bên cạnh chức năng cho người chơi, hệ thống còn có các công cụ mạnh mẽ cho Admin. Em xin mời bạn Dương trình bày phần này.</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19</a:t>
            </a:fld>
            <a:endParaRPr lang="en-US"/>
          </a:p>
        </p:txBody>
      </p:sp>
    </p:spTree>
    <p:extLst>
      <p:ext uri="{BB962C8B-B14F-4D97-AF65-F5344CB8AC3E}">
        <p14:creationId xmlns:p14="http://schemas.microsoft.com/office/powerpoint/2010/main" val="332216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Hà. Em xin trình bày về Thiết kế và cấu trúc dữ liệu của dự án. Về kiến trúc, nhóm em áp dụng mô hình MVC (Model-View-Controller) để quản lý code: View (UIScreenMixin): Chịu trách nhiệm hiển thị giao diện. Controller (GameLogicMixin): Xử lý logic và tương tác của người dùng. Model (DataManager): Quản lý và thao tác với dữ liệu. Về thiết kế dữ liệu, đây là nền tảng của game: users.json: Quản lý thông tin đăng nhập và phân quyền (admin/user). questions.json: Đây là ngân hàng câu hỏi, được phân loại theo môn học và cấp độ. progress.json: File này lưu trữ tiến độ của người chơi, bao gồm ải đã mở, số vàng và vật phẩm sở hữu. leaderboard.json: Theo dõi và hiển thị 2 bảng xếp hạng: Top Kinh nghiệm và Top Thành tích ải. Tiếp theo, chúng em xin chuyển sang Nội dung 3: Demo chức năng , bắt đầu với các tính năng dành cho người chơi. Trải nghiệm của người chơi sẽ bao gồm 5 bước chính: Đăng ký Tài khoản: Người chơi tạo tài khoản mới, và hệ thống sẽ kiểm tra độ mạnh của mật khẩu. Chọn Ải &amp; Phó bản: Người chơi lựa chọn môn học (Phó bản) và khám phá bản đồ ải (Galaxy). Gameplay Hấp dẫn: Đây là lúc người chơi trả lời câu hỏi, đối phó với quái vật và sử dụng vật phẩm. Nâng cấp Sức mạnh: Người chơi có thể dùng vàng kiếm được để mua vật phẩm, nâng cấp Khiên (mạng tối đa) hoặc Kiếm tại Cửa hàng. Thống kê &amp; Xếp hạng: Cuối cùng, người chơi có thể xem lịch sử chơi, ôn tập lại câu sai và kiểm tra vị trí của mình trên Bảng xếp hạng. Bên cạnh chức năng cho người chơi, hệ thống còn có các công cụ mạnh mẽ cho Admin. Em xin mời bạn Dương trình bày phần này.</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20</a:t>
            </a:fld>
            <a:endParaRPr lang="en-US"/>
          </a:p>
        </p:txBody>
      </p:sp>
    </p:spTree>
    <p:extLst>
      <p:ext uri="{BB962C8B-B14F-4D97-AF65-F5344CB8AC3E}">
        <p14:creationId xmlns:p14="http://schemas.microsoft.com/office/powerpoint/2010/main" val="71470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Cảm ơn Bảo. Em xin trình bày các chức năng dành cho Admin. Admin có các công cụ để quản lý hệ thống một cách hiệu quả. Truy cập An toàn: Để vào giao diện quản lý, người dùng cần đăng nhập với quyền Admin, sau đó nhấn vào nút Cài đặt (⚙). Quản lý Câu hỏi: Admin có thể Thêm, Sửa, hoặc Xóa câu hỏi trong ngân hàng questions.json trực tiếp qua giao diện. Quản lý Người dùng: Admin có toàn quyền Sửa (reset mật khẩu, gán quyền) hoặc Xóa tài khoản người dùng. Cheat Code Độc quyền: Một tính năng đặc biệt là tại màn hình chọn ải, Admin có thể nhấn phím 'u' để mở khóa tất cả các ải của môn học hiện tại. Sau đây, em xin đi vào phần Tổng kết dự án. Về Kết quả đạt được: Hệ thống game hoạt động ổn định, đã hiện thực hóa thành công ý tưởng Gamification. Cấu trúc dữ liệu dùng JSON rất linh hoạt, giúp dễ dàng mở rộng thêm các môn học và nội dung mới. Tính năng Adaptive Learning (học tập thích ứng) đã chứng minh hiệu quả trong việc cá nhân hóa học tập. Bên cạnh đó, nhóm cũng nhận thấy một số Hạn chế hiện tại: Về bảo mật, mật khẩu đang được lưu dưới dạng plain-text và cần được mã hóa. Về giao diện, thư viện Tkinter có giới hạn về hiệu ứng đồ họa. Dữ liệu hiện chỉ được lưu cục bộ, thiếu tính năng đồng bộ hóa online. Từ những hạn chế đó , nhóm đề xuất các hướng phát triển trong tương lai: Chuyển đổi từ file JSON sang sử dụng Cơ sở dữ liệu (như SQLite hoặc PostgreSQL). Phát triển tính năng Multiplayer (chế độ 1vs1) qua mạng. Tích hợp thư viện Matplotlib để vẽ biểu đồ, trực quan hóa tiến độ học tập của người dùng.</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21</a:t>
            </a:fld>
            <a:endParaRPr lang="en-US"/>
          </a:p>
        </p:txBody>
      </p:sp>
    </p:spTree>
    <p:extLst>
      <p:ext uri="{BB962C8B-B14F-4D97-AF65-F5344CB8AC3E}">
        <p14:creationId xmlns:p14="http://schemas.microsoft.com/office/powerpoint/2010/main" val="4266518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Bài thuyết trình của nhóm em đến đây là kết thúc. Cảm ơn thầy cô và các bạn đã lắng nghe!</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22</a:t>
            </a:fld>
            <a:endParaRPr lang="en-US"/>
          </a:p>
        </p:txBody>
      </p:sp>
    </p:spTree>
    <p:extLst>
      <p:ext uri="{BB962C8B-B14F-4D97-AF65-F5344CB8AC3E}">
        <p14:creationId xmlns:p14="http://schemas.microsoft.com/office/powerpoint/2010/main" val="410203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3</a:t>
            </a:fld>
            <a:endParaRPr lang="en-US"/>
          </a:p>
        </p:txBody>
      </p:sp>
    </p:spTree>
    <p:extLst>
      <p:ext uri="{BB962C8B-B14F-4D97-AF65-F5344CB8AC3E}">
        <p14:creationId xmlns:p14="http://schemas.microsoft.com/office/powerpoint/2010/main" val="229970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4</a:t>
            </a:fld>
            <a:endParaRPr lang="en-US"/>
          </a:p>
        </p:txBody>
      </p:sp>
    </p:spTree>
    <p:extLst>
      <p:ext uri="{BB962C8B-B14F-4D97-AF65-F5344CB8AC3E}">
        <p14:creationId xmlns:p14="http://schemas.microsoft.com/office/powerpoint/2010/main" val="146032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5</a:t>
            </a:fld>
            <a:endParaRPr lang="en-US"/>
          </a:p>
        </p:txBody>
      </p:sp>
    </p:spTree>
    <p:extLst>
      <p:ext uri="{BB962C8B-B14F-4D97-AF65-F5344CB8AC3E}">
        <p14:creationId xmlns:p14="http://schemas.microsoft.com/office/powerpoint/2010/main" val="30957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6</a:t>
            </a:fld>
            <a:endParaRPr lang="en-US"/>
          </a:p>
        </p:txBody>
      </p:sp>
    </p:spTree>
    <p:extLst>
      <p:ext uri="{BB962C8B-B14F-4D97-AF65-F5344CB8AC3E}">
        <p14:creationId xmlns:p14="http://schemas.microsoft.com/office/powerpoint/2010/main" val="36464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7</a:t>
            </a:fld>
            <a:endParaRPr lang="en-US"/>
          </a:p>
        </p:txBody>
      </p:sp>
    </p:spTree>
    <p:extLst>
      <p:ext uri="{BB962C8B-B14F-4D97-AF65-F5344CB8AC3E}">
        <p14:creationId xmlns:p14="http://schemas.microsoft.com/office/powerpoint/2010/main" val="416170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8</a:t>
            </a:fld>
            <a:endParaRPr lang="en-US"/>
          </a:p>
        </p:txBody>
      </p:sp>
    </p:spTree>
    <p:extLst>
      <p:ext uri="{BB962C8B-B14F-4D97-AF65-F5344CB8AC3E}">
        <p14:creationId xmlns:p14="http://schemas.microsoft.com/office/powerpoint/2010/main" val="416429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9</a:t>
            </a:fld>
            <a:endParaRPr lang="en-US"/>
          </a:p>
        </p:txBody>
      </p:sp>
    </p:spTree>
    <p:extLst>
      <p:ext uri="{BB962C8B-B14F-4D97-AF65-F5344CB8AC3E}">
        <p14:creationId xmlns:p14="http://schemas.microsoft.com/office/powerpoint/2010/main" val="144312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Chào mừng thầy cô và các bạn đến với buổi thuyết trình của nhóm chúng em. Em tên là Biển, nhóm trưởng. Hôm nay, nhóm em xin giới thiệu dự án "Quiz RPG" - một trò chơi học tập được xây dựng trên nền tảng Python. Đồng hành cùng em trong dự án này là các thành viên: bạn Hà, bạn Bảo, và bạn Dương. Bài thuyết trình của chúng em sẽ đi qua 5 nội dung chính: Nội dung 1: Đặt vấn đề &amp; Khảo sát thị trường. Nội dung 2: Công nghệ &amp; Thiết kế hệ thống. Nội dung 3: Tính năng nổi bật (học tập thích ứng). Nội dung 4: Demo chức năng (người chơi và admin). Nội dung 5: Đánh giá và phát triển. Chúng ta sẽ bắt đầu với Nội dung 1: Đặt vấn đề &amp; Khảo sát thị trường. Vấn đề mà nhóm em nhận thấy là: Việc ôn tập kiến thức theo cách truyền thống, như đọc tài liệu hay làm bài tập trên giấy, thường rất nhàm chán và thiếu sự tương tác. Điều này làm giảm động lực học tập, đặc biệt với các môn kỹ thuật khô khan. Để giải quyết vấn đề này, nhóm đề xuất giải pháp là áp dụng "Gamification" (Game hóa). Chúng em muốn biến việc học thành một trải nghiệm giải trí thú vị. Mục tiêu của dự án là xây dựng một game "Quiz RPG". Trò chơi này được thiết kế để người dùng ôn tập kiến thức Công nghệ thông tin (như Python, CSDL, Mạng...). Trong game, người chơi sẽ vừa phải trả lời câu hỏi, vừa phải quản lý các chỉ số như máu và vàng để chiến thắng "Boss". Để làm rõ hơn vị trí của dự án trên thị trường, em xin mời bạn Hà trình bày phần khảo sát.</a:t>
            </a:r>
            <a:endParaRPr lang="en-US" dirty="0"/>
          </a:p>
        </p:txBody>
      </p:sp>
      <p:sp>
        <p:nvSpPr>
          <p:cNvPr id="4" name="Slide Number Placeholder 3"/>
          <p:cNvSpPr>
            <a:spLocks noGrp="1"/>
          </p:cNvSpPr>
          <p:nvPr>
            <p:ph type="sldNum" sz="quarter" idx="5"/>
          </p:nvPr>
        </p:nvSpPr>
        <p:spPr/>
        <p:txBody>
          <a:bodyPr/>
          <a:lstStyle/>
          <a:p>
            <a:fld id="{821E9FD7-4EBD-4B06-8023-AACFC9A94D73}" type="slidenum">
              <a:rPr lang="en-US" smtClean="0"/>
              <a:t>10</a:t>
            </a:fld>
            <a:endParaRPr lang="en-US"/>
          </a:p>
        </p:txBody>
      </p:sp>
    </p:spTree>
    <p:extLst>
      <p:ext uri="{BB962C8B-B14F-4D97-AF65-F5344CB8AC3E}">
        <p14:creationId xmlns:p14="http://schemas.microsoft.com/office/powerpoint/2010/main" val="241829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568D-7016-4AE0-9273-C2FA22B9A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E59DB41A-7998-4A22-B70D-180794809D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8A406A6-923E-480D-A58A-671A31FF410A}"/>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5E789385-9321-45F5-97B4-B5174A48007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24DD98D-A571-402A-A9D7-958A2FE9A225}"/>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406873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F66B-B998-4E34-8F00-4CEC0BD4A7A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C19740D-A360-4585-B6BA-5BA9042151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EC21CE6-18DE-4A88-A4FD-4671EB7A1454}"/>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2A03F8ED-66D7-4559-B09D-410F25599BB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20092FB-539D-4B3F-B307-D729559EE931}"/>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313985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F9522-24D0-4CF6-8596-0186532D6B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0DC1948E-2158-4668-9E77-4329701B06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32BB34D-D52A-45E3-A398-699B5999FE5E}"/>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EFC1DCE6-62D9-4F22-A121-B0A62756E0E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27A7669-B068-4C8D-B05D-95A9EEDEC878}"/>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320031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C174-E6D3-4955-A7DF-1A03EBFD8731}"/>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284D402-00FC-4B9C-8570-B31BC17416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1218731-D40B-4A08-A761-A489F236623C}"/>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21D2D039-D4DC-491C-8DC3-50D092DEA91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BD3219A-CDB6-4839-8C20-82B3C621D526}"/>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222121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4BEE-9B04-47B4-A27E-AD52F93907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764FFBF1-6A29-43EE-A758-26EFA0005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F0694A-C7F6-4B66-88F7-70D9B4DBC4E8}"/>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B4FEEF4A-8462-43F3-9C1D-5844F709698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1FA8D43-58BC-419C-9E21-FA158AC5AA8B}"/>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923002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AC84-7CED-40A4-80FE-E239E065E7E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3F95FFE-2278-4DE1-AF0F-8C735393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4CEECCE2-AEAF-47C7-9CD9-D66D2C2EF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B9A67D81-538C-468D-91A3-6D0505D6232A}"/>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6" name="Footer Placeholder 5">
            <a:extLst>
              <a:ext uri="{FF2B5EF4-FFF2-40B4-BE49-F238E27FC236}">
                <a16:creationId xmlns:a16="http://schemas.microsoft.com/office/drawing/2014/main" id="{47002784-8CED-44E1-ACD7-6F8485B875C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CBE2299-A902-4A25-9E66-F099B4A8989D}"/>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424226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5EBF-AA04-4AE7-B6F2-5081BF5492D4}"/>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4011493-9E3C-4D51-824A-43C4E7215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849D89-8CA8-48F3-AAA1-329DD37389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87B05F5-3A3C-4A1A-B247-726BFD147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6CA887-8C3D-42F6-B59B-709856DC1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6FF93BC5-2449-4820-8341-2EBA7DA38CF5}"/>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8" name="Footer Placeholder 7">
            <a:extLst>
              <a:ext uri="{FF2B5EF4-FFF2-40B4-BE49-F238E27FC236}">
                <a16:creationId xmlns:a16="http://schemas.microsoft.com/office/drawing/2014/main" id="{BCE2A59B-9998-4853-81D2-290D95107355}"/>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3F2AEDE3-9094-41C4-90D1-F6BF54968C56}"/>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349783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5F2-E938-4DC5-81A0-7F1D79739257}"/>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80968151-B663-47CE-AD2C-E1CB757DCA88}"/>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4" name="Footer Placeholder 3">
            <a:extLst>
              <a:ext uri="{FF2B5EF4-FFF2-40B4-BE49-F238E27FC236}">
                <a16:creationId xmlns:a16="http://schemas.microsoft.com/office/drawing/2014/main" id="{E915C63E-1A3F-4115-8B94-49E4586DEE9F}"/>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43716BD2-2563-4272-9228-2DDE95FAE01F}"/>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285648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856724-A2E2-4BA0-999D-B975DC0C8925}"/>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3" name="Footer Placeholder 2">
            <a:extLst>
              <a:ext uri="{FF2B5EF4-FFF2-40B4-BE49-F238E27FC236}">
                <a16:creationId xmlns:a16="http://schemas.microsoft.com/office/drawing/2014/main" id="{F56F0094-0F44-4376-9706-E962D6012EF6}"/>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EC887B5-C7EA-4F63-BFC2-5BFE21D6294B}"/>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43410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0AEE-379D-4DE9-A6D6-5CCBF09E2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6024383C-58A6-4B9E-8B52-2A804304B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020F77A5-DD38-42AF-9114-929512FAA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A4204-B000-495C-9DCB-58649042E99D}"/>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6" name="Footer Placeholder 5">
            <a:extLst>
              <a:ext uri="{FF2B5EF4-FFF2-40B4-BE49-F238E27FC236}">
                <a16:creationId xmlns:a16="http://schemas.microsoft.com/office/drawing/2014/main" id="{009BEF66-D700-45DB-86A7-157272B6803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A35E78B-C3CF-4781-8014-CEC46F6A957C}"/>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3038463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A9ED-E948-4448-9275-13EECB6BF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A6C807A3-45F6-4EA9-8F06-4587BA6BC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E1341B5-36BB-4ECA-9BFF-6A54DB98D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80DD2E-3BC0-4118-A311-546E23EFFE4D}"/>
              </a:ext>
            </a:extLst>
          </p:cNvPr>
          <p:cNvSpPr>
            <a:spLocks noGrp="1"/>
          </p:cNvSpPr>
          <p:nvPr>
            <p:ph type="dt" sz="half" idx="10"/>
          </p:nvPr>
        </p:nvSpPr>
        <p:spPr/>
        <p:txBody>
          <a:bodyPr/>
          <a:lstStyle/>
          <a:p>
            <a:fld id="{5FC38154-F75D-480C-A9A8-77A8F9489176}" type="datetimeFigureOut">
              <a:rPr lang="vi-VN" smtClean="0"/>
              <a:t>28/11/2025</a:t>
            </a:fld>
            <a:endParaRPr lang="vi-VN"/>
          </a:p>
        </p:txBody>
      </p:sp>
      <p:sp>
        <p:nvSpPr>
          <p:cNvPr id="6" name="Footer Placeholder 5">
            <a:extLst>
              <a:ext uri="{FF2B5EF4-FFF2-40B4-BE49-F238E27FC236}">
                <a16:creationId xmlns:a16="http://schemas.microsoft.com/office/drawing/2014/main" id="{FB540142-29CF-4218-9E10-5A90E64553D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B872EBC-3952-4AB4-8B0E-731A2323F8AA}"/>
              </a:ext>
            </a:extLst>
          </p:cNvPr>
          <p:cNvSpPr>
            <a:spLocks noGrp="1"/>
          </p:cNvSpPr>
          <p:nvPr>
            <p:ph type="sldNum" sz="quarter" idx="12"/>
          </p:nvPr>
        </p:nvSpPr>
        <p:spPr/>
        <p:txBody>
          <a:bodyPr/>
          <a:lstStyle/>
          <a:p>
            <a:fld id="{A8A23426-5B66-4DF6-96F4-0BDC2686202E}" type="slidenum">
              <a:rPr lang="vi-VN" smtClean="0"/>
              <a:t>‹#›</a:t>
            </a:fld>
            <a:endParaRPr lang="vi-VN"/>
          </a:p>
        </p:txBody>
      </p:sp>
    </p:spTree>
    <p:extLst>
      <p:ext uri="{BB962C8B-B14F-4D97-AF65-F5344CB8AC3E}">
        <p14:creationId xmlns:p14="http://schemas.microsoft.com/office/powerpoint/2010/main" val="69271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B45BE-48CA-4E19-A70E-18C9791B3F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3C24975-A1F7-43B7-8637-7F35755A4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073284A-D175-44A2-81B5-ABB6B6BE78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38154-F75D-480C-A9A8-77A8F9489176}" type="datetimeFigureOut">
              <a:rPr lang="vi-VN" smtClean="0"/>
              <a:t>28/11/2025</a:t>
            </a:fld>
            <a:endParaRPr lang="vi-VN"/>
          </a:p>
        </p:txBody>
      </p:sp>
      <p:sp>
        <p:nvSpPr>
          <p:cNvPr id="5" name="Footer Placeholder 4">
            <a:extLst>
              <a:ext uri="{FF2B5EF4-FFF2-40B4-BE49-F238E27FC236}">
                <a16:creationId xmlns:a16="http://schemas.microsoft.com/office/drawing/2014/main" id="{BA9CEE24-D2AC-4080-B2FB-ECDDC42A9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FDD20FF4-AFF7-4D4E-90EF-2A62FFAF99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23426-5B66-4DF6-96F4-0BDC2686202E}" type="slidenum">
              <a:rPr lang="vi-VN" smtClean="0"/>
              <a:t>‹#›</a:t>
            </a:fld>
            <a:endParaRPr lang="vi-VN"/>
          </a:p>
        </p:txBody>
      </p:sp>
    </p:spTree>
    <p:extLst>
      <p:ext uri="{BB962C8B-B14F-4D97-AF65-F5344CB8AC3E}">
        <p14:creationId xmlns:p14="http://schemas.microsoft.com/office/powerpoint/2010/main" val="3293365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png"/><Relationship Id="rId5" Type="http://schemas.openxmlformats.org/officeDocument/2006/relationships/image" Target="../media/image26.png"/><Relationship Id="rId15" Type="http://schemas.microsoft.com/office/2007/relationships/hdphoto" Target="../media/hdphoto10.wdp"/><Relationship Id="rId10" Type="http://schemas.microsoft.com/office/2007/relationships/hdphoto" Target="../media/hdphoto3.wdp"/><Relationship Id="rId4" Type="http://schemas.microsoft.com/office/2007/relationships/hdphoto" Target="../media/hdphoto6.wdp"/><Relationship Id="rId9" Type="http://schemas.openxmlformats.org/officeDocument/2006/relationships/image" Target="../media/image1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14.png"/><Relationship Id="rId4" Type="http://schemas.microsoft.com/office/2007/relationships/hdphoto" Target="../media/hdphoto6.wdp"/><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14.png"/><Relationship Id="rId4" Type="http://schemas.microsoft.com/office/2007/relationships/hdphoto" Target="../media/hdphoto6.wdp"/><Relationship Id="rId9" Type="http://schemas.openxmlformats.org/officeDocument/2006/relationships/image" Target="../media/image3.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6.gif"/><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3.wdp"/><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40.jp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3.wdp"/><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40.jp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3.wdp"/><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40.jp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microsoft.com/office/2007/relationships/hdphoto" Target="../media/hdphoto14.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microsoft.com/office/2007/relationships/hdphoto" Target="../media/hdphoto15.wdp"/></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18" Type="http://schemas.microsoft.com/office/2007/relationships/hdphoto" Target="../media/hdphoto3.wdp"/><Relationship Id="rId3" Type="http://schemas.openxmlformats.org/officeDocument/2006/relationships/image" Target="../media/image2.jpg"/><Relationship Id="rId21" Type="http://schemas.openxmlformats.org/officeDocument/2006/relationships/image" Target="../media/image17.gif"/><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9.jpg"/><Relationship Id="rId5" Type="http://schemas.openxmlformats.org/officeDocument/2006/relationships/image" Target="../media/image4.jp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18.gif"/></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50.png"/><Relationship Id="rId5" Type="http://schemas.openxmlformats.org/officeDocument/2006/relationships/image" Target="../media/image43.png"/><Relationship Id="rId10" Type="http://schemas.microsoft.com/office/2007/relationships/hdphoto" Target="../media/hdphoto17.wdp"/><Relationship Id="rId4" Type="http://schemas.microsoft.com/office/2007/relationships/hdphoto" Target="../media/hdphoto3.wdp"/><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18" Type="http://schemas.microsoft.com/office/2007/relationships/hdphoto" Target="../media/hdphoto3.wdp"/><Relationship Id="rId3" Type="http://schemas.openxmlformats.org/officeDocument/2006/relationships/image" Target="../media/image2.jpg"/><Relationship Id="rId21" Type="http://schemas.openxmlformats.org/officeDocument/2006/relationships/image" Target="../media/image17.gif"/><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2.xml"/><Relationship Id="rId16" Type="http://schemas.microsoft.com/office/2007/relationships/hdphoto" Target="../media/hdphoto2.wdp"/><Relationship Id="rId20"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9.jpg"/><Relationship Id="rId5" Type="http://schemas.openxmlformats.org/officeDocument/2006/relationships/image" Target="../media/image4.jp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18.gif"/></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10" Type="http://schemas.openxmlformats.org/officeDocument/2006/relationships/image" Target="../media/image23.jpeg"/><Relationship Id="rId4" Type="http://schemas.openxmlformats.org/officeDocument/2006/relationships/image" Target="../media/image20.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 Id="rId9"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77BCD6-3582-4043-B499-9FFA7B2E953F}"/>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FB8FF3B-1748-440B-9309-44574B4A690B}"/>
              </a:ext>
            </a:extLst>
          </p:cNvPr>
          <p:cNvSpPr/>
          <p:nvPr/>
        </p:nvSpPr>
        <p:spPr>
          <a:xfrm>
            <a:off x="5400675" y="1114425"/>
            <a:ext cx="2000250" cy="923925"/>
          </a:xfrm>
          <a:prstGeom prst="rect">
            <a:avLst/>
          </a:prstGeom>
          <a:solidFill>
            <a:srgbClr val="5B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6600"/>
          </a:p>
        </p:txBody>
      </p:sp>
      <p:grpSp>
        <p:nvGrpSpPr>
          <p:cNvPr id="15" name="Group 14">
            <a:extLst>
              <a:ext uri="{FF2B5EF4-FFF2-40B4-BE49-F238E27FC236}">
                <a16:creationId xmlns:a16="http://schemas.microsoft.com/office/drawing/2014/main" id="{74FF4F94-7A56-4855-92BD-C17007CDBB68}"/>
              </a:ext>
            </a:extLst>
          </p:cNvPr>
          <p:cNvGrpSpPr/>
          <p:nvPr/>
        </p:nvGrpSpPr>
        <p:grpSpPr>
          <a:xfrm>
            <a:off x="151321" y="884188"/>
            <a:ext cx="11901249" cy="1892230"/>
            <a:chOff x="4204447" y="884188"/>
            <a:chExt cx="3783106" cy="1892230"/>
          </a:xfrm>
        </p:grpSpPr>
        <p:sp>
          <p:nvSpPr>
            <p:cNvPr id="11" name="TextBox 10">
              <a:extLst>
                <a:ext uri="{FF2B5EF4-FFF2-40B4-BE49-F238E27FC236}">
                  <a16:creationId xmlns:a16="http://schemas.microsoft.com/office/drawing/2014/main" id="{097F09A7-7AF1-4E6A-A018-1160BC3932AC}"/>
                </a:ext>
              </a:extLst>
            </p:cNvPr>
            <p:cNvSpPr txBox="1"/>
            <p:nvPr/>
          </p:nvSpPr>
          <p:spPr>
            <a:xfrm>
              <a:off x="4204447" y="884188"/>
              <a:ext cx="3783106" cy="1107996"/>
            </a:xfrm>
            <a:prstGeom prst="rect">
              <a:avLst/>
            </a:prstGeom>
            <a:noFill/>
          </p:spPr>
          <p:txBody>
            <a:bodyPr wrap="square" rtlCol="0">
              <a:spAutoFit/>
            </a:bodyPr>
            <a:lstStyle/>
            <a:p>
              <a:pPr algn="ctr"/>
              <a:r>
                <a:rPr lang="en-US" sz="6600" b="1" dirty="0">
                  <a:ln w="28575">
                    <a:solidFill>
                      <a:srgbClr val="5F0B09"/>
                    </a:solidFill>
                  </a:ln>
                  <a:solidFill>
                    <a:srgbClr val="D45641"/>
                  </a:solidFill>
                  <a:latin typeface="Mklatin" panose="02000805020000020003" pitchFamily="2" charset="0"/>
                </a:rPr>
                <a:t>HỆ THỐNG QUẢN LÝ</a:t>
              </a:r>
              <a:endParaRPr lang="vi-VN" sz="6600" b="1" dirty="0">
                <a:ln w="28575">
                  <a:solidFill>
                    <a:srgbClr val="5F0B09"/>
                  </a:solidFill>
                </a:ln>
                <a:solidFill>
                  <a:srgbClr val="D45641"/>
                </a:solidFill>
              </a:endParaRPr>
            </a:p>
          </p:txBody>
        </p:sp>
        <p:sp>
          <p:nvSpPr>
            <p:cNvPr id="14" name="TextBox 13">
              <a:extLst>
                <a:ext uri="{FF2B5EF4-FFF2-40B4-BE49-F238E27FC236}">
                  <a16:creationId xmlns:a16="http://schemas.microsoft.com/office/drawing/2014/main" id="{C9DAD319-143A-4BC6-B840-AE8CA6283536}"/>
                </a:ext>
              </a:extLst>
            </p:cNvPr>
            <p:cNvSpPr txBox="1"/>
            <p:nvPr/>
          </p:nvSpPr>
          <p:spPr>
            <a:xfrm>
              <a:off x="4204447" y="1668422"/>
              <a:ext cx="3783106" cy="1107996"/>
            </a:xfrm>
            <a:prstGeom prst="rect">
              <a:avLst/>
            </a:prstGeom>
            <a:noFill/>
          </p:spPr>
          <p:txBody>
            <a:bodyPr wrap="square" rtlCol="0">
              <a:spAutoFit/>
            </a:bodyPr>
            <a:lstStyle/>
            <a:p>
              <a:pPr algn="ctr"/>
              <a:r>
                <a:rPr lang="en-US" sz="6600" b="1" dirty="0">
                  <a:ln w="28575">
                    <a:solidFill>
                      <a:srgbClr val="5F0B09"/>
                    </a:solidFill>
                  </a:ln>
                  <a:solidFill>
                    <a:srgbClr val="D45641"/>
                  </a:solidFill>
                  <a:latin typeface="Mklatin" panose="02000805020000020003" pitchFamily="2" charset="0"/>
                </a:rPr>
                <a:t>PHÒNG KHAM NHA KHOA</a:t>
              </a:r>
              <a:endParaRPr lang="vi-VN" sz="6600" b="1" dirty="0">
                <a:ln w="28575">
                  <a:solidFill>
                    <a:srgbClr val="5F0B09"/>
                  </a:solidFill>
                </a:ln>
                <a:solidFill>
                  <a:srgbClr val="D45641"/>
                </a:solidFill>
              </a:endParaRPr>
            </a:p>
          </p:txBody>
        </p:sp>
      </p:grpSp>
      <p:sp>
        <p:nvSpPr>
          <p:cNvPr id="29" name="Rectangle 28">
            <a:extLst>
              <a:ext uri="{FF2B5EF4-FFF2-40B4-BE49-F238E27FC236}">
                <a16:creationId xmlns:a16="http://schemas.microsoft.com/office/drawing/2014/main" id="{8E18F712-BA94-429F-83D7-924C2C184724}"/>
              </a:ext>
            </a:extLst>
          </p:cNvPr>
          <p:cNvSpPr/>
          <p:nvPr/>
        </p:nvSpPr>
        <p:spPr>
          <a:xfrm>
            <a:off x="10254343" y="250371"/>
            <a:ext cx="1404257" cy="864054"/>
          </a:xfrm>
          <a:prstGeom prst="rect">
            <a:avLst/>
          </a:prstGeom>
          <a:solidFill>
            <a:srgbClr val="2E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2818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style.rotation</p:attrName>
                                        </p:attrNameLst>
                                      </p:cBhvr>
                                      <p:tavLst>
                                        <p:tav tm="0">
                                          <p:val>
                                            <p:fltVal val="720"/>
                                          </p:val>
                                        </p:tav>
                                        <p:tav tm="100000">
                                          <p:val>
                                            <p:fltVal val="0"/>
                                          </p:val>
                                        </p:tav>
                                      </p:tavLst>
                                    </p:anim>
                                    <p:anim calcmode="lin" valueType="num">
                                      <p:cBhvr>
                                        <p:cTn id="9" dur="1000" fill="hold"/>
                                        <p:tgtEl>
                                          <p:spTgt spid="15"/>
                                        </p:tgtEl>
                                        <p:attrNameLst>
                                          <p:attrName>ppt_h</p:attrName>
                                        </p:attrNameLst>
                                      </p:cBhvr>
                                      <p:tavLst>
                                        <p:tav tm="0">
                                          <p:val>
                                            <p:fltVal val="0"/>
                                          </p:val>
                                        </p:tav>
                                        <p:tav tm="100000">
                                          <p:val>
                                            <p:strVal val="#ppt_h"/>
                                          </p:val>
                                        </p:tav>
                                      </p:tavLst>
                                    </p:anim>
                                    <p:anim calcmode="lin" valueType="num">
                                      <p:cBhvr>
                                        <p:cTn id="10" dur="1000" fill="hold"/>
                                        <p:tgtEl>
                                          <p:spTgt spid="1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4087" y="137509"/>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2333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4051872" y="137509"/>
            <a:ext cx="4088256" cy="830997"/>
          </a:xfrm>
          <a:prstGeom prst="rect">
            <a:avLst/>
          </a:prstGeom>
          <a:noFill/>
        </p:spPr>
        <p:txBody>
          <a:bodyPr wrap="square" rtlCol="0">
            <a:spAutoFit/>
          </a:bodyPr>
          <a:lstStyle/>
          <a:p>
            <a:pPr algn="ct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Mục</a:t>
            </a:r>
            <a:r>
              <a:rPr lang="en-US"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 </a:t>
            </a: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tiêu</a:t>
            </a:r>
            <a:endPar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endParaRPr>
          </a:p>
        </p:txBody>
      </p:sp>
      <p:sp>
        <p:nvSpPr>
          <p:cNvPr id="3" name="Rectangle 2">
            <a:extLst>
              <a:ext uri="{FF2B5EF4-FFF2-40B4-BE49-F238E27FC236}">
                <a16:creationId xmlns:a16="http://schemas.microsoft.com/office/drawing/2014/main" id="{A58B8801-6B4C-4DA5-B953-C4E8E8412D35}"/>
              </a:ext>
            </a:extLst>
          </p:cNvPr>
          <p:cNvSpPr/>
          <p:nvPr/>
        </p:nvSpPr>
        <p:spPr>
          <a:xfrm>
            <a:off x="360217" y="1117933"/>
            <a:ext cx="11748655" cy="646331"/>
          </a:xfrm>
          <a:prstGeom prst="rect">
            <a:avLst/>
          </a:prstGeom>
        </p:spPr>
        <p:txBody>
          <a:bodyPr wrap="square">
            <a:spAutoFit/>
          </a:bodyPr>
          <a:lstStyle/>
          <a:p>
            <a:pPr algn="ctr"/>
            <a:r>
              <a:rPr lang="en-US" sz="3600" dirty="0" err="1"/>
              <a:t>Xây</a:t>
            </a:r>
            <a:r>
              <a:rPr lang="en-US" sz="3600" dirty="0"/>
              <a:t> </a:t>
            </a:r>
            <a:r>
              <a:rPr lang="en-US" sz="3600" dirty="0" err="1"/>
              <a:t>dựng</a:t>
            </a:r>
            <a:r>
              <a:rPr lang="en-US" sz="3600" dirty="0"/>
              <a:t> </a:t>
            </a:r>
            <a:r>
              <a:rPr lang="en-US" sz="3600" dirty="0" err="1"/>
              <a:t>hệ</a:t>
            </a:r>
            <a:r>
              <a:rPr lang="en-US" sz="3600" dirty="0"/>
              <a:t> </a:t>
            </a:r>
            <a:r>
              <a:rPr lang="en-US" sz="3600" dirty="0" err="1"/>
              <a:t>thống</a:t>
            </a:r>
            <a:r>
              <a:rPr lang="en-US" sz="3600" dirty="0"/>
              <a:t> </a:t>
            </a:r>
            <a:r>
              <a:rPr lang="en-US" sz="3600" dirty="0" err="1"/>
              <a:t>quản</a:t>
            </a:r>
            <a:r>
              <a:rPr lang="en-US" sz="3600" dirty="0"/>
              <a:t> </a:t>
            </a:r>
            <a:r>
              <a:rPr lang="en-US" sz="3600" dirty="0" err="1"/>
              <a:t>lý</a:t>
            </a:r>
            <a:r>
              <a:rPr lang="en-US" sz="3600" dirty="0"/>
              <a:t> </a:t>
            </a:r>
            <a:r>
              <a:rPr lang="en-US" sz="3600" dirty="0" err="1"/>
              <a:t>toàn</a:t>
            </a:r>
            <a:r>
              <a:rPr lang="en-US" sz="3600" dirty="0"/>
              <a:t> </a:t>
            </a:r>
            <a:r>
              <a:rPr lang="en-US" sz="3600" dirty="0" err="1"/>
              <a:t>diện</a:t>
            </a:r>
            <a:r>
              <a:rPr lang="en-US" sz="3600" dirty="0"/>
              <a:t>:</a:t>
            </a:r>
          </a:p>
        </p:txBody>
      </p:sp>
      <p:sp>
        <p:nvSpPr>
          <p:cNvPr id="5" name="Rectangle 1">
            <a:extLst>
              <a:ext uri="{FF2B5EF4-FFF2-40B4-BE49-F238E27FC236}">
                <a16:creationId xmlns:a16="http://schemas.microsoft.com/office/drawing/2014/main" id="{192D11E3-C3D8-46B9-8F59-E40974B41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3F433517-B2A3-44AE-8975-99F615116684}"/>
              </a:ext>
            </a:extLst>
          </p:cNvPr>
          <p:cNvSpPr/>
          <p:nvPr/>
        </p:nvSpPr>
        <p:spPr>
          <a:xfrm>
            <a:off x="4388795" y="1848867"/>
            <a:ext cx="3414409" cy="2308324"/>
          </a:xfrm>
          <a:prstGeom prst="rect">
            <a:avLst/>
          </a:prstGeom>
        </p:spPr>
        <p:txBody>
          <a:bodyPr wrap="square">
            <a:spAutoFit/>
          </a:bodyPr>
          <a:lstStyle/>
          <a:p>
            <a:pPr marL="571500" indent="-571500">
              <a:buFont typeface="Arial" panose="020B0604020202020204" pitchFamily="34" charset="0"/>
              <a:buChar char="•"/>
            </a:pPr>
            <a:r>
              <a:rPr lang="en-US" sz="3600" dirty="0" err="1"/>
              <a:t>Doanh</a:t>
            </a:r>
            <a:r>
              <a:rPr lang="en-US" sz="3600" dirty="0"/>
              <a:t> </a:t>
            </a:r>
            <a:r>
              <a:rPr lang="en-US" sz="3600" dirty="0" err="1"/>
              <a:t>thu</a:t>
            </a:r>
            <a:endParaRPr lang="en-US" sz="3600" dirty="0"/>
          </a:p>
          <a:p>
            <a:pPr marL="571500" indent="-571500">
              <a:buFont typeface="Arial" panose="020B0604020202020204" pitchFamily="34" charset="0"/>
              <a:buChar char="•"/>
            </a:pPr>
            <a:r>
              <a:rPr lang="en-US" sz="3600" dirty="0" err="1"/>
              <a:t>Khách</a:t>
            </a:r>
            <a:r>
              <a:rPr lang="en-US" sz="3600" dirty="0"/>
              <a:t> </a:t>
            </a:r>
            <a:r>
              <a:rPr lang="en-US" sz="3600" dirty="0" err="1"/>
              <a:t>hàng</a:t>
            </a:r>
            <a:endParaRPr lang="en-US" sz="3600" dirty="0"/>
          </a:p>
          <a:p>
            <a:pPr marL="571500" indent="-571500">
              <a:buFont typeface="Arial" panose="020B0604020202020204" pitchFamily="34" charset="0"/>
              <a:buChar char="•"/>
            </a:pPr>
            <a:r>
              <a:rPr lang="en-US" sz="3600" dirty="0" err="1"/>
              <a:t>Dịch</a:t>
            </a:r>
            <a:r>
              <a:rPr lang="en-US" sz="3600" dirty="0"/>
              <a:t> </a:t>
            </a:r>
            <a:r>
              <a:rPr lang="en-US" sz="3600" dirty="0" err="1"/>
              <a:t>vụ</a:t>
            </a:r>
            <a:endParaRPr lang="en-US" sz="3600" dirty="0"/>
          </a:p>
          <a:p>
            <a:pPr marL="571500" indent="-571500">
              <a:buFont typeface="Arial" panose="020B0604020202020204" pitchFamily="34" charset="0"/>
              <a:buChar char="•"/>
            </a:pPr>
            <a:r>
              <a:rPr lang="en-US" sz="3600" dirty="0" err="1"/>
              <a:t>Phiếu</a:t>
            </a:r>
            <a:r>
              <a:rPr lang="en-US" sz="3600" dirty="0"/>
              <a:t> </a:t>
            </a:r>
            <a:r>
              <a:rPr lang="en-US" sz="3600" dirty="0" err="1"/>
              <a:t>khám</a:t>
            </a:r>
            <a:endParaRPr lang="en-US" sz="3600" dirty="0"/>
          </a:p>
        </p:txBody>
      </p:sp>
    </p:spTree>
    <p:extLst>
      <p:ext uri="{BB962C8B-B14F-4D97-AF65-F5344CB8AC3E}">
        <p14:creationId xmlns:p14="http://schemas.microsoft.com/office/powerpoint/2010/main" val="58486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C48A0-0DFC-47CE-B5EA-CCAFF0B592A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Diagram&#10;&#10;Description automatically generated">
            <a:extLst>
              <a:ext uri="{FF2B5EF4-FFF2-40B4-BE49-F238E27FC236}">
                <a16:creationId xmlns:a16="http://schemas.microsoft.com/office/drawing/2014/main" id="{688B889D-04FB-486D-926B-426E0BC501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2" b="90122" l="271" r="89716">
                        <a14:foregroundMark x1="3789" y1="4871" x2="11231" y2="9472"/>
                        <a14:foregroundMark x1="9337" y1="947" x2="9337" y2="947"/>
                        <a14:foregroundMark x1="271" y1="2300" x2="271" y2="2300"/>
                        <a14:foregroundMark x1="67930" y1="90122" x2="67930" y2="90122"/>
                      </a14:backgroundRemoval>
                    </a14:imgEffect>
                  </a14:imgLayer>
                </a14:imgProps>
              </a:ext>
              <a:ext uri="{28A0092B-C50C-407E-A947-70E740481C1C}">
                <a14:useLocalDpi xmlns:a14="http://schemas.microsoft.com/office/drawing/2010/main" val="0"/>
              </a:ext>
            </a:extLst>
          </a:blip>
          <a:stretch>
            <a:fillRect/>
          </a:stretch>
        </p:blipFill>
        <p:spPr>
          <a:xfrm>
            <a:off x="0" y="-1772"/>
            <a:ext cx="2658140" cy="2658140"/>
          </a:xfrm>
          <a:prstGeom prst="rect">
            <a:avLst/>
          </a:prstGeom>
        </p:spPr>
      </p:pic>
      <p:sp>
        <p:nvSpPr>
          <p:cNvPr id="15" name="Rectangle 14">
            <a:extLst>
              <a:ext uri="{FF2B5EF4-FFF2-40B4-BE49-F238E27FC236}">
                <a16:creationId xmlns:a16="http://schemas.microsoft.com/office/drawing/2014/main" id="{61D8A576-D43B-4E62-A241-4A42B43C1ECE}"/>
              </a:ext>
            </a:extLst>
          </p:cNvPr>
          <p:cNvSpPr/>
          <p:nvPr/>
        </p:nvSpPr>
        <p:spPr>
          <a:xfrm>
            <a:off x="0" y="5964865"/>
            <a:ext cx="12192000" cy="893135"/>
          </a:xfrm>
          <a:prstGeom prst="rect">
            <a:avLst/>
          </a:prstGeom>
          <a:solidFill>
            <a:srgbClr val="009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 name="Picture 15" descr="Shape&#10;&#10;Description automatically generated with medium confidence">
            <a:extLst>
              <a:ext uri="{FF2B5EF4-FFF2-40B4-BE49-F238E27FC236}">
                <a16:creationId xmlns:a16="http://schemas.microsoft.com/office/drawing/2014/main" id="{C5DA2B04-ED91-4643-A9DD-54EF181A1C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2989" y1="73707" x2="74425" y2="77802"/>
                        <a14:foregroundMark x1="77299" y1="73491" x2="78736" y2="76293"/>
                        <a14:foregroundMark x1="55747" y1="33405" x2="55460" y2="41810"/>
                        <a14:foregroundMark x1="47414" y1="24353" x2="41092" y2="35129"/>
                        <a14:foregroundMark x1="41092" y1="35129" x2="40517" y2="37716"/>
                        <a14:foregroundMark x1="39080" y1="24784" x2="39080" y2="38147"/>
                        <a14:foregroundMark x1="46552" y1="40517" x2="55172" y2="44397"/>
                        <a14:foregroundMark x1="70402" y1="41164" x2="73276" y2="41379"/>
                        <a14:foregroundMark x1="70690" y1="35991" x2="64080" y2="45690"/>
                        <a14:foregroundMark x1="64080" y1="45690" x2="63793" y2="45690"/>
                        <a14:foregroundMark x1="70402" y1="22414" x2="70402" y2="29957"/>
                        <a14:foregroundMark x1="70690" y1="21552" x2="70977" y2="25431"/>
                        <a14:foregroundMark x1="68391" y1="21552" x2="40230" y2="22629"/>
                      </a14:backgroundRemoval>
                    </a14:imgEffect>
                  </a14:imgLayer>
                </a14:imgProps>
              </a:ext>
              <a:ext uri="{28A0092B-C50C-407E-A947-70E740481C1C}">
                <a14:useLocalDpi xmlns:a14="http://schemas.microsoft.com/office/drawing/2010/main" val="0"/>
              </a:ext>
            </a:extLst>
          </a:blip>
          <a:stretch>
            <a:fillRect/>
          </a:stretch>
        </p:blipFill>
        <p:spPr>
          <a:xfrm>
            <a:off x="-329610" y="3982780"/>
            <a:ext cx="2573079" cy="3430772"/>
          </a:xfrm>
          <a:prstGeom prst="rect">
            <a:avLst/>
          </a:prstGeom>
        </p:spPr>
      </p:pic>
      <p:pic>
        <p:nvPicPr>
          <p:cNvPr id="17" name="Picture 16">
            <a:extLst>
              <a:ext uri="{FF2B5EF4-FFF2-40B4-BE49-F238E27FC236}">
                <a16:creationId xmlns:a16="http://schemas.microsoft.com/office/drawing/2014/main" id="{A308F572-43E3-4996-B992-6675B477E35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500" l="4750" r="90000">
                        <a14:foregroundMark x1="10250" y1="65583" x2="9917" y2="73917"/>
                        <a14:foregroundMark x1="9917" y1="73917" x2="8667" y2="77833"/>
                        <a14:foregroundMark x1="4833" y1="77333" x2="4833" y2="77333"/>
                        <a14:foregroundMark x1="50583" y1="40333" x2="44250" y2="55833"/>
                        <a14:foregroundMark x1="44250" y1="55833" x2="41583" y2="82167"/>
                        <a14:foregroundMark x1="34417" y1="45583" x2="44500" y2="77250"/>
                        <a14:foregroundMark x1="14583" y1="71333" x2="12250" y2="75667"/>
                        <a14:foregroundMark x1="16583" y1="72833" x2="20500" y2="74750"/>
                        <a14:foregroundMark x1="49167" y1="64667" x2="57083" y2="89417"/>
                        <a14:foregroundMark x1="59750" y1="62333" x2="62167" y2="87167"/>
                        <a14:foregroundMark x1="59417" y1="65750" x2="49833" y2="84000"/>
                        <a14:foregroundMark x1="59833" y1="76250" x2="59417" y2="76417"/>
                        <a14:foregroundMark x1="34000" y1="44000" x2="29417" y2="50333"/>
                        <a14:foregroundMark x1="29417" y1="50333" x2="29583" y2="58583"/>
                        <a14:foregroundMark x1="29583" y1="58583" x2="29833" y2="58750"/>
                        <a14:foregroundMark x1="51500" y1="52250" x2="57667" y2="83750"/>
                        <a14:foregroundMark x1="76500" y1="77250" x2="79333" y2="84833"/>
                        <a14:foregroundMark x1="79333" y1="84833" x2="79583" y2="85083"/>
                        <a14:foregroundMark x1="85417" y1="75333" x2="85750" y2="81833"/>
                        <a14:foregroundMark x1="89833" y1="67000" x2="89833" y2="67000"/>
                        <a14:foregroundMark x1="89167" y1="66167" x2="90083" y2="68500"/>
                        <a14:foregroundMark x1="90083" y1="65583" x2="90083" y2="67167"/>
                        <a14:foregroundMark x1="45417" y1="58333" x2="41417" y2="96583"/>
                        <a14:foregroundMark x1="32417" y1="74917" x2="32000" y2="94583"/>
                        <a14:foregroundMark x1="28667" y1="73917" x2="28667" y2="99083"/>
                        <a14:foregroundMark x1="25583" y1="70083" x2="26417" y2="97667"/>
                        <a14:foregroundMark x1="46083" y1="73833" x2="52083" y2="99500"/>
                        <a14:foregroundMark x1="62500" y1="77250" x2="68083" y2="98917"/>
                        <a14:foregroundMark x1="68583" y1="70583" x2="70250" y2="88833"/>
                        <a14:foregroundMark x1="70250" y1="88833" x2="70250" y2="88833"/>
                        <a14:foregroundMark x1="89500" y1="76250" x2="84667" y2="85250"/>
                      </a14:backgroundRemoval>
                    </a14:imgEffect>
                  </a14:imgLayer>
                </a14:imgProps>
              </a:ext>
              <a:ext uri="{28A0092B-C50C-407E-A947-70E740481C1C}">
                <a14:useLocalDpi xmlns:a14="http://schemas.microsoft.com/office/drawing/2010/main" val="0"/>
              </a:ext>
            </a:extLst>
          </a:blip>
          <a:stretch>
            <a:fillRect/>
          </a:stretch>
        </p:blipFill>
        <p:spPr>
          <a:xfrm>
            <a:off x="10014099" y="4488713"/>
            <a:ext cx="2369287" cy="2369287"/>
          </a:xfrm>
          <a:prstGeom prst="rect">
            <a:avLst/>
          </a:prstGeom>
        </p:spPr>
      </p:pic>
      <p:sp>
        <p:nvSpPr>
          <p:cNvPr id="20" name="Rectangle 19">
            <a:extLst>
              <a:ext uri="{FF2B5EF4-FFF2-40B4-BE49-F238E27FC236}">
                <a16:creationId xmlns:a16="http://schemas.microsoft.com/office/drawing/2014/main" id="{38A6D3A6-C96A-45A7-8B6E-AC46B673C4E3}"/>
              </a:ext>
            </a:extLst>
          </p:cNvPr>
          <p:cNvSpPr/>
          <p:nvPr/>
        </p:nvSpPr>
        <p:spPr>
          <a:xfrm>
            <a:off x="0" y="-1056402"/>
            <a:ext cx="12192000" cy="1020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BB2AE663-1663-4EED-B24B-88B1C1F9B02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4029740" y="-847834"/>
            <a:ext cx="858984" cy="780025"/>
          </a:xfrm>
          <a:prstGeom prst="rect">
            <a:avLst/>
          </a:prstGeom>
        </p:spPr>
      </p:pic>
      <p:sp>
        <p:nvSpPr>
          <p:cNvPr id="22" name="TextBox 21">
            <a:extLst>
              <a:ext uri="{FF2B5EF4-FFF2-40B4-BE49-F238E27FC236}">
                <a16:creationId xmlns:a16="http://schemas.microsoft.com/office/drawing/2014/main" id="{0F48EC57-A042-4F49-BECF-EF70FFCA9955}"/>
              </a:ext>
            </a:extLst>
          </p:cNvPr>
          <p:cNvSpPr txBox="1"/>
          <p:nvPr/>
        </p:nvSpPr>
        <p:spPr>
          <a:xfrm>
            <a:off x="1265809" y="2406625"/>
            <a:ext cx="9660381" cy="2123658"/>
          </a:xfrm>
          <a:prstGeom prst="rect">
            <a:avLst/>
          </a:prstGeom>
          <a:noFill/>
        </p:spPr>
        <p:txBody>
          <a:bodyPr wrap="square" rtlCol="0">
            <a:spAutoFit/>
          </a:bodyPr>
          <a:lstStyle/>
          <a:p>
            <a:pPr algn="ctr"/>
            <a:r>
              <a:rPr lang="en-US" sz="6600" dirty="0">
                <a:solidFill>
                  <a:schemeClr val="accent1">
                    <a:lumMod val="50000"/>
                  </a:schemeClr>
                </a:solidFill>
                <a:latin typeface="Bree Serif" panose="02000503040000020004" pitchFamily="50" charset="0"/>
              </a:rPr>
              <a:t>NỘI DUNG </a:t>
            </a:r>
            <a:r>
              <a:rPr lang="vi-VN" sz="6600" dirty="0">
                <a:solidFill>
                  <a:schemeClr val="accent1">
                    <a:lumMod val="50000"/>
                  </a:schemeClr>
                </a:solidFill>
                <a:latin typeface="Bree Serif" panose="02000503040000020004" pitchFamily="50" charset="0"/>
              </a:rPr>
              <a:t>2: </a:t>
            </a:r>
            <a:r>
              <a:rPr lang="en-US" sz="6600" dirty="0" err="1">
                <a:solidFill>
                  <a:schemeClr val="accent1">
                    <a:lumMod val="50000"/>
                  </a:schemeClr>
                </a:solidFill>
                <a:latin typeface="Bree Serif" panose="02000503040000020004" pitchFamily="50" charset="0"/>
              </a:rPr>
              <a:t>Phân</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tích</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và</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Thiết</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kế</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hệ</a:t>
            </a:r>
            <a:r>
              <a:rPr lang="en-US" sz="6600" dirty="0">
                <a:solidFill>
                  <a:schemeClr val="accent1">
                    <a:lumMod val="50000"/>
                  </a:schemeClr>
                </a:solidFill>
                <a:latin typeface="Bree Serif" panose="02000503040000020004" pitchFamily="50" charset="0"/>
              </a:rPr>
              <a:t> </a:t>
            </a:r>
            <a:r>
              <a:rPr lang="en-US" sz="6600" dirty="0" err="1">
                <a:solidFill>
                  <a:schemeClr val="accent1">
                    <a:lumMod val="50000"/>
                  </a:schemeClr>
                </a:solidFill>
                <a:latin typeface="Bree Serif" panose="02000503040000020004" pitchFamily="50" charset="0"/>
              </a:rPr>
              <a:t>thống</a:t>
            </a:r>
            <a:endParaRPr lang="vi-VN" sz="6600" dirty="0">
              <a:solidFill>
                <a:schemeClr val="accent1">
                  <a:lumMod val="50000"/>
                </a:schemeClr>
              </a:solidFill>
              <a:latin typeface="Bree Serif" panose="02000503040000020004" pitchFamily="50" charset="0"/>
            </a:endParaRPr>
          </a:p>
        </p:txBody>
      </p:sp>
      <p:pic>
        <p:nvPicPr>
          <p:cNvPr id="23" name="Picture 22" descr="Text&#10;&#10;Description automatically generated">
            <a:extLst>
              <a:ext uri="{FF2B5EF4-FFF2-40B4-BE49-F238E27FC236}">
                <a16:creationId xmlns:a16="http://schemas.microsoft.com/office/drawing/2014/main" id="{A34A9A80-A98A-429B-9F3A-11A5E5C5D975}"/>
              </a:ext>
            </a:extLst>
          </p:cNvPr>
          <p:cNvPicPr>
            <a:picLocks noChangeAspect="1"/>
          </p:cNvPicPr>
          <p:nvPr/>
        </p:nvPicPr>
        <p:blipFill rotWithShape="1">
          <a:blip r:embed="rId11">
            <a:extLst>
              <a:ext uri="{28A0092B-C50C-407E-A947-70E740481C1C}">
                <a14:useLocalDpi xmlns:a14="http://schemas.microsoft.com/office/drawing/2010/main" val="0"/>
              </a:ext>
            </a:extLst>
          </a:blip>
          <a:srcRect t="26933" b="26134"/>
          <a:stretch/>
        </p:blipFill>
        <p:spPr>
          <a:xfrm>
            <a:off x="9341224" y="60942"/>
            <a:ext cx="2850776" cy="1337964"/>
          </a:xfrm>
          <a:prstGeom prst="rect">
            <a:avLst/>
          </a:prstGeom>
        </p:spPr>
      </p:pic>
      <p:pic>
        <p:nvPicPr>
          <p:cNvPr id="24" name="Picture 23" descr="Diagram&#10;&#10;Description automatically generated">
            <a:extLst>
              <a:ext uri="{FF2B5EF4-FFF2-40B4-BE49-F238E27FC236}">
                <a16:creationId xmlns:a16="http://schemas.microsoft.com/office/drawing/2014/main" id="{8A5A184A-50BF-42FB-9650-4000F9CB840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9306" l="10000" r="98047">
                        <a14:foregroundMark x1="40313" y1="92083" x2="41406" y2="99583"/>
                        <a14:foregroundMark x1="41406" y1="99583" x2="41406" y2="99583"/>
                        <a14:foregroundMark x1="93672" y1="67639" x2="96094" y2="71806"/>
                        <a14:foregroundMark x1="98047" y1="86389" x2="97422" y2="95278"/>
                      </a14:backgroundRemoval>
                    </a14:imgEffect>
                  </a14:imgLayer>
                </a14:imgProps>
              </a:ext>
              <a:ext uri="{28A0092B-C50C-407E-A947-70E740481C1C}">
                <a14:useLocalDpi xmlns:a14="http://schemas.microsoft.com/office/drawing/2010/main" val="0"/>
              </a:ext>
            </a:extLst>
          </a:blip>
          <a:stretch>
            <a:fillRect/>
          </a:stretch>
        </p:blipFill>
        <p:spPr>
          <a:xfrm>
            <a:off x="-2909156" y="5226460"/>
            <a:ext cx="2900516" cy="1631540"/>
          </a:xfrm>
          <a:prstGeom prst="rect">
            <a:avLst/>
          </a:prstGeom>
        </p:spPr>
      </p:pic>
      <p:pic>
        <p:nvPicPr>
          <p:cNvPr id="25" name="Picture 24" descr="A picture containing clipart&#10;&#10;Description automatically generated">
            <a:extLst>
              <a:ext uri="{FF2B5EF4-FFF2-40B4-BE49-F238E27FC236}">
                <a16:creationId xmlns:a16="http://schemas.microsoft.com/office/drawing/2014/main" id="{5C438392-0C55-4E1A-8487-0D34780AF62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724" b="99740" l="4297" r="99707">
                        <a14:foregroundMark x1="91211" y1="63932" x2="91113" y2="66406"/>
                        <a14:foregroundMark x1="92188" y1="76953" x2="98047" y2="95313"/>
                        <a14:foregroundMark x1="66699" y1="79167" x2="80957" y2="91016"/>
                        <a14:foregroundMark x1="41602" y1="87760" x2="65625" y2="90495"/>
                        <a14:foregroundMark x1="34180" y1="84115" x2="46484" y2="98568"/>
                        <a14:foregroundMark x1="46484" y1="98568" x2="49609" y2="99740"/>
                        <a14:foregroundMark x1="22168" y1="78516" x2="18359" y2="91406"/>
                        <a14:foregroundMark x1="14160" y1="83594" x2="12012" y2="97266"/>
                        <a14:foregroundMark x1="10742" y1="91016" x2="11719" y2="99740"/>
                        <a14:foregroundMark x1="5273" y1="93359" x2="5566" y2="96094"/>
                        <a14:foregroundMark x1="21191" y1="92708" x2="24414" y2="99740"/>
                        <a14:foregroundMark x1="24414" y1="99740" x2="24414" y2="99740"/>
                        <a14:foregroundMark x1="34863" y1="69792" x2="23535" y2="79948"/>
                        <a14:foregroundMark x1="21484" y1="73307" x2="17090" y2="77083"/>
                        <a14:foregroundMark x1="19141" y1="67839" x2="21289" y2="66797"/>
                        <a14:foregroundMark x1="18652" y1="67057" x2="22559" y2="66406"/>
                        <a14:foregroundMark x1="19141" y1="66406" x2="21484" y2="64193"/>
                        <a14:foregroundMark x1="32910" y1="20443" x2="32910" y2="20443"/>
                        <a14:foregroundMark x1="36230" y1="19141" x2="36230" y2="19141"/>
                        <a14:foregroundMark x1="40918" y1="18229" x2="40918" y2="18229"/>
                        <a14:foregroundMark x1="46680" y1="17578" x2="46680" y2="17578"/>
                        <a14:foregroundMark x1="48926" y1="17318" x2="48926" y2="17318"/>
                        <a14:foregroundMark x1="53320" y1="17448" x2="53516" y2="17318"/>
                        <a14:foregroundMark x1="56250" y1="17057" x2="56250" y2="17057"/>
                        <a14:foregroundMark x1="82129" y1="9635" x2="82129" y2="9635"/>
                        <a14:foregroundMark x1="83203" y1="9766" x2="83691" y2="13021"/>
                        <a14:foregroundMark x1="82813" y1="17057" x2="86523" y2="33203"/>
                        <a14:foregroundMark x1="54492" y1="35547" x2="51270" y2="67318"/>
                        <a14:foregroundMark x1="51270" y1="67318" x2="51074" y2="67708"/>
                        <a14:foregroundMark x1="32617" y1="39714" x2="29102" y2="69661"/>
                        <a14:foregroundMark x1="24121" y1="42839" x2="30762" y2="80339"/>
                        <a14:foregroundMark x1="30762" y1="80339" x2="34277" y2="85807"/>
                        <a14:foregroundMark x1="39453" y1="60026" x2="67285" y2="94792"/>
                        <a14:foregroundMark x1="67285" y1="94792" x2="72070" y2="93099"/>
                        <a14:foregroundMark x1="66699" y1="63802" x2="69922" y2="89453"/>
                        <a14:foregroundMark x1="69922" y1="89453" x2="70215" y2="88151"/>
                        <a14:foregroundMark x1="73145" y1="52865" x2="73633" y2="88021"/>
                        <a14:foregroundMark x1="73633" y1="88021" x2="73926" y2="70182"/>
                        <a14:foregroundMark x1="71777" y1="45964" x2="74609" y2="76823"/>
                        <a14:foregroundMark x1="74609" y1="76823" x2="75488" y2="69401"/>
                        <a14:foregroundMark x1="75488" y1="69401" x2="75488" y2="69401"/>
                        <a14:foregroundMark x1="76758" y1="36589" x2="77734" y2="73568"/>
                        <a14:foregroundMark x1="77734" y1="73568" x2="77734" y2="72396"/>
                        <a14:foregroundMark x1="79004" y1="48958" x2="79102" y2="70443"/>
                        <a14:foregroundMark x1="79102" y1="70443" x2="79297" y2="69271"/>
                        <a14:foregroundMark x1="79688" y1="39063" x2="64746" y2="70052"/>
                        <a14:foregroundMark x1="64746" y1="70052" x2="64258" y2="69792"/>
                        <a14:foregroundMark x1="57520" y1="57943" x2="44141" y2="72526"/>
                        <a14:foregroundMark x1="62500" y1="47396" x2="50488" y2="67708"/>
                        <a14:foregroundMark x1="50488" y1="67708" x2="50195" y2="67188"/>
                        <a14:foregroundMark x1="55371" y1="46224" x2="48828" y2="72917"/>
                        <a14:foregroundMark x1="48828" y1="72917" x2="48730" y2="71094"/>
                        <a14:foregroundMark x1="51953" y1="45703" x2="37695" y2="70052"/>
                        <a14:foregroundMark x1="37695" y1="70052" x2="37891" y2="68620"/>
                        <a14:foregroundMark x1="38184" y1="57943" x2="68359" y2="56250"/>
                        <a14:foregroundMark x1="68359" y1="56250" x2="68359" y2="56250"/>
                        <a14:foregroundMark x1="31543" y1="47526" x2="50586" y2="44531"/>
                        <a14:foregroundMark x1="31641" y1="40885" x2="58301" y2="33333"/>
                        <a14:foregroundMark x1="58301" y1="33333" x2="58301" y2="33333"/>
                        <a14:foregroundMark x1="39160" y1="33464" x2="57031" y2="27214"/>
                        <a14:foregroundMark x1="49121" y1="24609" x2="65527" y2="22656"/>
                        <a14:foregroundMark x1="72266" y1="22266" x2="84961" y2="26042"/>
                        <a14:foregroundMark x1="84277" y1="27214" x2="85938" y2="43099"/>
                        <a14:foregroundMark x1="85938" y1="43099" x2="87598" y2="45833"/>
                        <a14:foregroundMark x1="86230" y1="34375" x2="83496" y2="65234"/>
                        <a14:foregroundMark x1="85254" y1="53646" x2="85059" y2="78516"/>
                        <a14:foregroundMark x1="85059" y1="78516" x2="85059" y2="73958"/>
                        <a14:foregroundMark x1="83496" y1="56510" x2="83594" y2="78516"/>
                        <a14:foregroundMark x1="83594" y1="78516" x2="83984" y2="77083"/>
                        <a14:foregroundMark x1="85059" y1="57552" x2="85840" y2="87109"/>
                        <a14:foregroundMark x1="85840" y1="87109" x2="86035" y2="86458"/>
                        <a14:foregroundMark x1="79395" y1="53125" x2="90723" y2="80339"/>
                        <a14:foregroundMark x1="86035" y1="58724" x2="89063" y2="79297"/>
                        <a14:foregroundMark x1="85254" y1="53125" x2="89160" y2="75781"/>
                        <a14:foregroundMark x1="80859" y1="36328" x2="84961" y2="53646"/>
                        <a14:foregroundMark x1="77051" y1="26302" x2="73633" y2="45833"/>
                        <a14:foregroundMark x1="73633" y1="45833" x2="73340" y2="46354"/>
                        <a14:foregroundMark x1="69434" y1="27995" x2="54199" y2="48438"/>
                        <a14:foregroundMark x1="60254" y1="41276" x2="58301" y2="49870"/>
                        <a14:foregroundMark x1="58301" y1="49870" x2="62402" y2="48307"/>
                        <a14:foregroundMark x1="75000" y1="36979" x2="72754" y2="48828"/>
                        <a14:foregroundMark x1="72754" y1="48828" x2="72168" y2="50130"/>
                        <a14:foregroundMark x1="71289" y1="40755" x2="69434" y2="45182"/>
                        <a14:foregroundMark x1="70410" y1="38151" x2="68262" y2="52083"/>
                        <a14:foregroundMark x1="68750" y1="46745" x2="68652" y2="53125"/>
                        <a14:foregroundMark x1="68066" y1="44661" x2="60645" y2="65625"/>
                        <a14:foregroundMark x1="59570" y1="73307" x2="56152" y2="84766"/>
                        <a14:foregroundMark x1="56152" y1="84766" x2="56055" y2="84766"/>
                        <a14:foregroundMark x1="50391" y1="69531" x2="52637" y2="82031"/>
                        <a14:foregroundMark x1="44336" y1="77865" x2="51660" y2="85677"/>
                        <a14:foregroundMark x1="51660" y1="85677" x2="57813" y2="86328"/>
                        <a14:foregroundMark x1="42871" y1="76302" x2="65820" y2="78255"/>
                        <a14:foregroundMark x1="35352" y1="76953" x2="62109" y2="79557"/>
                        <a14:foregroundMark x1="42090" y1="79297" x2="53223" y2="81250"/>
                        <a14:foregroundMark x1="30957" y1="47135" x2="35840" y2="52995"/>
                        <a14:foregroundMark x1="35840" y1="52995" x2="38086" y2="54167"/>
                        <a14:foregroundMark x1="35742" y1="35807" x2="39941" y2="45182"/>
                        <a14:foregroundMark x1="39941" y1="45182" x2="41113" y2="46354"/>
                        <a14:foregroundMark x1="38770" y1="36458" x2="40332" y2="43099"/>
                        <a14:foregroundMark x1="40332" y1="43099" x2="40527" y2="42708"/>
                        <a14:foregroundMark x1="40820" y1="37240" x2="43750" y2="48177"/>
                        <a14:foregroundMark x1="43750" y1="48177" x2="43555" y2="48307"/>
                        <a14:foregroundMark x1="37793" y1="34375" x2="47461" y2="53776"/>
                        <a14:foregroundMark x1="47461" y1="53776" x2="47754" y2="52604"/>
                        <a14:foregroundMark x1="39355" y1="30859" x2="51074" y2="30599"/>
                        <a14:foregroundMark x1="51074" y1="30599" x2="60840" y2="23958"/>
                        <a14:foregroundMark x1="45020" y1="22396" x2="54004" y2="23828"/>
                        <a14:foregroundMark x1="54004" y1="23828" x2="61719" y2="20964"/>
                        <a14:foregroundMark x1="48242" y1="20182" x2="60742" y2="20703"/>
                        <a14:foregroundMark x1="59766" y1="20573" x2="73633" y2="20573"/>
                        <a14:foregroundMark x1="67188" y1="21484" x2="80762" y2="23568"/>
                        <a14:foregroundMark x1="80762" y1="23568" x2="80762" y2="23698"/>
                        <a14:foregroundMark x1="41504" y1="29427" x2="21094" y2="44141"/>
                        <a14:foregroundMark x1="24121" y1="35156" x2="23242" y2="56250"/>
                        <a14:foregroundMark x1="24707" y1="70833" x2="24902" y2="69010"/>
                        <a14:foregroundMark x1="25586" y1="31120" x2="27246" y2="44141"/>
                        <a14:foregroundMark x1="24512" y1="17057" x2="25586" y2="28125"/>
                        <a14:foregroundMark x1="26367" y1="13281" x2="27246" y2="31510"/>
                        <a14:foregroundMark x1="24316" y1="20052" x2="22949" y2="33203"/>
                        <a14:foregroundMark x1="22266" y1="21354" x2="20996" y2="40365"/>
                        <a14:foregroundMark x1="20996" y1="40365" x2="21387" y2="41016"/>
                        <a14:foregroundMark x1="30859" y1="27474" x2="44531" y2="28385"/>
                        <a14:foregroundMark x1="44531" y1="28385" x2="48828" y2="26953"/>
                        <a14:foregroundMark x1="32324" y1="22135" x2="45996" y2="22135"/>
                        <a14:foregroundMark x1="19531" y1="60286" x2="19531" y2="60286"/>
                        <a14:foregroundMark x1="19531" y1="52865" x2="19531" y2="52865"/>
                        <a14:foregroundMark x1="19141" y1="50000" x2="19141" y2="50000"/>
                        <a14:foregroundMark x1="19531" y1="47135" x2="19531" y2="47135"/>
                        <a14:foregroundMark x1="87012" y1="30859" x2="88184" y2="53646"/>
                        <a14:foregroundMark x1="82910" y1="18099" x2="86426" y2="23698"/>
                        <a14:foregroundMark x1="85742" y1="11849" x2="85742" y2="17318"/>
                        <a14:foregroundMark x1="56543" y1="56120" x2="57617" y2="75521"/>
                        <a14:foregroundMark x1="19043" y1="62370" x2="19043" y2="62370"/>
                        <a14:foregroundMark x1="19238" y1="58724" x2="19238" y2="58203"/>
                        <a14:foregroundMark x1="19141" y1="54688" x2="19141" y2="54167"/>
                        <a14:foregroundMark x1="19434" y1="51693" x2="19434" y2="51432"/>
                        <a14:foregroundMark x1="19238" y1="47786" x2="19336" y2="51172"/>
                        <a14:foregroundMark x1="19434" y1="54167" x2="19434" y2="58203"/>
                        <a14:foregroundMark x1="19336" y1="46224" x2="19434" y2="38411"/>
                        <a14:foregroundMark x1="19531" y1="36719" x2="20020" y2="27344"/>
                        <a14:foregroundMark x1="19824" y1="27214" x2="19824" y2="18880"/>
                        <a14:foregroundMark x1="20508" y1="17057" x2="21289" y2="13932"/>
                        <a14:foregroundMark x1="21777" y1="13281" x2="22852" y2="12370"/>
                        <a14:foregroundMark x1="23438" y1="11198" x2="23633" y2="10938"/>
                        <a14:foregroundMark x1="24219" y1="10547" x2="24219" y2="10547"/>
                        <a14:foregroundMark x1="25781" y1="10156" x2="25781" y2="10156"/>
                        <a14:foregroundMark x1="27539" y1="11068" x2="27539" y2="11068"/>
                        <a14:foregroundMark x1="28320" y1="11719" x2="28418" y2="11849"/>
                        <a14:foregroundMark x1="29199" y1="13151" x2="29199" y2="13281"/>
                        <a14:foregroundMark x1="29980" y1="15234" x2="29980" y2="15365"/>
                        <a14:foregroundMark x1="30176" y1="14844" x2="30176" y2="14844"/>
                        <a14:foregroundMark x1="30957" y1="18229" x2="30957" y2="18229"/>
                        <a14:foregroundMark x1="31445" y1="19661" x2="31445" y2="19792"/>
                        <a14:foregroundMark x1="33887" y1="20182" x2="33887" y2="20182"/>
                        <a14:foregroundMark x1="38184" y1="19010" x2="38184" y2="19010"/>
                        <a14:foregroundMark x1="59277" y1="17057" x2="59473" y2="16927"/>
                        <a14:foregroundMark x1="67676" y1="17448" x2="67676" y2="17448"/>
                        <a14:foregroundMark x1="63184" y1="17318" x2="63184" y2="17318"/>
                        <a14:foregroundMark x1="70313" y1="17448" x2="70313" y2="17448"/>
                        <a14:foregroundMark x1="73145" y1="18229" x2="73145" y2="18229"/>
                        <a14:foregroundMark x1="76367" y1="18620" x2="76367" y2="18620"/>
                        <a14:foregroundMark x1="79395" y1="19271" x2="79492" y2="19141"/>
                        <a14:foregroundMark x1="80078" y1="18359" x2="78809" y2="20703"/>
                        <a14:foregroundMark x1="78711" y1="16146" x2="78711" y2="16797"/>
                        <a14:foregroundMark x1="80371" y1="11458" x2="80371" y2="11458"/>
                        <a14:foregroundMark x1="85156" y1="8854" x2="85156" y2="8854"/>
                        <a14:foregroundMark x1="79785" y1="12370" x2="79785" y2="12370"/>
                        <a14:foregroundMark x1="80762" y1="10677" x2="80859" y2="10677"/>
                        <a14:foregroundMark x1="81445" y1="9896" x2="81445" y2="9896"/>
                        <a14:foregroundMark x1="87695" y1="10547" x2="87695" y2="10547"/>
                        <a14:foregroundMark x1="86523" y1="9375" x2="86426" y2="9375"/>
                        <a14:foregroundMark x1="88672" y1="12760" x2="88672" y2="12760"/>
                        <a14:foregroundMark x1="88379" y1="11719" x2="88379" y2="11719"/>
                        <a14:foregroundMark x1="91016" y1="36979" x2="91016" y2="36979"/>
                        <a14:foregroundMark x1="90527" y1="33854" x2="90625" y2="36068"/>
                        <a14:foregroundMark x1="90625" y1="37630" x2="90820" y2="40755"/>
                        <a14:foregroundMark x1="90918" y1="40885" x2="90918" y2="45313"/>
                        <a14:foregroundMark x1="91113" y1="45833" x2="91113" y2="50911"/>
                        <a14:foregroundMark x1="91211" y1="50000" x2="91797" y2="57161"/>
                        <a14:foregroundMark x1="91602" y1="57813" x2="91699" y2="64974"/>
                        <a14:foregroundMark x1="91699" y1="64974" x2="91699" y2="64974"/>
                        <a14:foregroundMark x1="91992" y1="70703" x2="92578" y2="78255"/>
                        <a14:foregroundMark x1="92578" y1="78255" x2="92578" y2="78255"/>
                        <a14:foregroundMark x1="92188" y1="70573" x2="93164" y2="73568"/>
                        <a14:foregroundMark x1="92773" y1="64583" x2="94629" y2="66927"/>
                        <a14:foregroundMark x1="95313" y1="67839" x2="96387" y2="69271"/>
                        <a14:foregroundMark x1="97461" y1="70313" x2="97461" y2="70313"/>
                        <a14:foregroundMark x1="97852" y1="71354" x2="99023" y2="72656"/>
                        <a14:foregroundMark x1="98633" y1="95833" x2="98242" y2="99479"/>
                        <a14:foregroundMark x1="7031" y1="95703" x2="6934" y2="99609"/>
                        <a14:foregroundMark x1="4297" y1="98568" x2="4297" y2="96484"/>
                        <a14:foregroundMark x1="4492" y1="94922" x2="4590" y2="92188"/>
                        <a14:foregroundMark x1="4688" y1="91406" x2="5078" y2="88411"/>
                        <a14:foregroundMark x1="5371" y1="86198" x2="6934" y2="83333"/>
                        <a14:foregroundMark x1="6641" y1="82161" x2="8789" y2="79297"/>
                        <a14:foregroundMark x1="8691" y1="77344" x2="10059" y2="75130"/>
                        <a14:foregroundMark x1="11816" y1="72266" x2="13477" y2="70313"/>
                        <a14:foregroundMark x1="99707" y1="73698" x2="99707" y2="73698"/>
                      </a14:backgroundRemoval>
                    </a14:imgEffect>
                  </a14:imgLayer>
                </a14:imgProps>
              </a:ext>
              <a:ext uri="{28A0092B-C50C-407E-A947-70E740481C1C}">
                <a14:useLocalDpi xmlns:a14="http://schemas.microsoft.com/office/drawing/2010/main" val="0"/>
              </a:ext>
            </a:extLst>
          </a:blip>
          <a:stretch>
            <a:fillRect/>
          </a:stretch>
        </p:blipFill>
        <p:spPr>
          <a:xfrm>
            <a:off x="13009599" y="5522283"/>
            <a:ext cx="1780955" cy="1335716"/>
          </a:xfrm>
          <a:prstGeom prst="rect">
            <a:avLst/>
          </a:prstGeom>
        </p:spPr>
      </p:pic>
    </p:spTree>
    <p:extLst>
      <p:ext uri="{BB962C8B-B14F-4D97-AF65-F5344CB8AC3E}">
        <p14:creationId xmlns:p14="http://schemas.microsoft.com/office/powerpoint/2010/main" val="4207520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C48A0-0DFC-47CE-B5EA-CCAFF0B592A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Diagram&#10;&#10;Description automatically generated">
            <a:extLst>
              <a:ext uri="{FF2B5EF4-FFF2-40B4-BE49-F238E27FC236}">
                <a16:creationId xmlns:a16="http://schemas.microsoft.com/office/drawing/2014/main" id="{688B889D-04FB-486D-926B-426E0BC501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2" b="90122" l="271" r="89716">
                        <a14:foregroundMark x1="3789" y1="4871" x2="11231" y2="9472"/>
                        <a14:foregroundMark x1="9337" y1="947" x2="9337" y2="947"/>
                        <a14:foregroundMark x1="271" y1="2300" x2="271" y2="2300"/>
                        <a14:foregroundMark x1="67930" y1="90122" x2="67930" y2="90122"/>
                      </a14:backgroundRemoval>
                    </a14:imgEffect>
                  </a14:imgLayer>
                </a14:imgProps>
              </a:ext>
              <a:ext uri="{28A0092B-C50C-407E-A947-70E740481C1C}">
                <a14:useLocalDpi xmlns:a14="http://schemas.microsoft.com/office/drawing/2010/main" val="0"/>
              </a:ext>
            </a:extLst>
          </a:blip>
          <a:stretch>
            <a:fillRect/>
          </a:stretch>
        </p:blipFill>
        <p:spPr>
          <a:xfrm>
            <a:off x="0" y="-1772"/>
            <a:ext cx="2658140" cy="2658140"/>
          </a:xfrm>
          <a:prstGeom prst="rect">
            <a:avLst/>
          </a:prstGeom>
        </p:spPr>
      </p:pic>
      <p:sp>
        <p:nvSpPr>
          <p:cNvPr id="15" name="Rectangle 14">
            <a:extLst>
              <a:ext uri="{FF2B5EF4-FFF2-40B4-BE49-F238E27FC236}">
                <a16:creationId xmlns:a16="http://schemas.microsoft.com/office/drawing/2014/main" id="{61D8A576-D43B-4E62-A241-4A42B43C1ECE}"/>
              </a:ext>
            </a:extLst>
          </p:cNvPr>
          <p:cNvSpPr/>
          <p:nvPr/>
        </p:nvSpPr>
        <p:spPr>
          <a:xfrm>
            <a:off x="0" y="-1772"/>
            <a:ext cx="12192000" cy="6858000"/>
          </a:xfrm>
          <a:prstGeom prst="rect">
            <a:avLst/>
          </a:prstGeom>
          <a:solidFill>
            <a:srgbClr val="009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6" name="Picture 15" descr="Shape&#10;&#10;Description automatically generated with medium confidence">
            <a:extLst>
              <a:ext uri="{FF2B5EF4-FFF2-40B4-BE49-F238E27FC236}">
                <a16:creationId xmlns:a16="http://schemas.microsoft.com/office/drawing/2014/main" id="{C5DA2B04-ED91-4643-A9DD-54EF181A1C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2989" y1="73707" x2="74425" y2="77802"/>
                        <a14:foregroundMark x1="77299" y1="73491" x2="78736" y2="76293"/>
                        <a14:foregroundMark x1="55747" y1="33405" x2="55460" y2="41810"/>
                        <a14:foregroundMark x1="47414" y1="24353" x2="41092" y2="35129"/>
                        <a14:foregroundMark x1="41092" y1="35129" x2="40517" y2="37716"/>
                        <a14:foregroundMark x1="39080" y1="24784" x2="39080" y2="38147"/>
                        <a14:foregroundMark x1="46552" y1="40517" x2="55172" y2="44397"/>
                        <a14:foregroundMark x1="70402" y1="41164" x2="73276" y2="41379"/>
                        <a14:foregroundMark x1="70690" y1="35991" x2="64080" y2="45690"/>
                        <a14:foregroundMark x1="64080" y1="45690" x2="63793" y2="45690"/>
                        <a14:foregroundMark x1="70402" y1="22414" x2="70402" y2="29957"/>
                        <a14:foregroundMark x1="70690" y1="21552" x2="70977" y2="25431"/>
                        <a14:foregroundMark x1="68391" y1="21552" x2="40230" y2="22629"/>
                      </a14:backgroundRemoval>
                    </a14:imgEffect>
                  </a14:imgLayer>
                </a14:imgProps>
              </a:ext>
              <a:ext uri="{28A0092B-C50C-407E-A947-70E740481C1C}">
                <a14:useLocalDpi xmlns:a14="http://schemas.microsoft.com/office/drawing/2010/main" val="0"/>
              </a:ext>
            </a:extLst>
          </a:blip>
          <a:stretch>
            <a:fillRect/>
          </a:stretch>
        </p:blipFill>
        <p:spPr>
          <a:xfrm>
            <a:off x="-161889" y="6925937"/>
            <a:ext cx="1669312" cy="2225749"/>
          </a:xfrm>
          <a:prstGeom prst="rect">
            <a:avLst/>
          </a:prstGeom>
        </p:spPr>
      </p:pic>
      <p:pic>
        <p:nvPicPr>
          <p:cNvPr id="17" name="Picture 16">
            <a:extLst>
              <a:ext uri="{FF2B5EF4-FFF2-40B4-BE49-F238E27FC236}">
                <a16:creationId xmlns:a16="http://schemas.microsoft.com/office/drawing/2014/main" id="{A308F572-43E3-4996-B992-6675B477E35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500" l="4750" r="90000">
                        <a14:foregroundMark x1="10250" y1="65583" x2="9917" y2="73917"/>
                        <a14:foregroundMark x1="9917" y1="73917" x2="8667" y2="77833"/>
                        <a14:foregroundMark x1="4833" y1="77333" x2="4833" y2="77333"/>
                        <a14:foregroundMark x1="50583" y1="40333" x2="44250" y2="55833"/>
                        <a14:foregroundMark x1="44250" y1="55833" x2="41583" y2="82167"/>
                        <a14:foregroundMark x1="34417" y1="45583" x2="44500" y2="77250"/>
                        <a14:foregroundMark x1="14583" y1="71333" x2="12250" y2="75667"/>
                        <a14:foregroundMark x1="16583" y1="72833" x2="20500" y2="74750"/>
                        <a14:foregroundMark x1="49167" y1="64667" x2="57083" y2="89417"/>
                        <a14:foregroundMark x1="59750" y1="62333" x2="62167" y2="87167"/>
                        <a14:foregroundMark x1="59417" y1="65750" x2="49833" y2="84000"/>
                        <a14:foregroundMark x1="59833" y1="76250" x2="59417" y2="76417"/>
                        <a14:foregroundMark x1="34000" y1="44000" x2="29417" y2="50333"/>
                        <a14:foregroundMark x1="29417" y1="50333" x2="29583" y2="58583"/>
                        <a14:foregroundMark x1="29583" y1="58583" x2="29833" y2="58750"/>
                        <a14:foregroundMark x1="51500" y1="52250" x2="57667" y2="83750"/>
                        <a14:foregroundMark x1="76500" y1="77250" x2="79333" y2="84833"/>
                        <a14:foregroundMark x1="79333" y1="84833" x2="79583" y2="85083"/>
                        <a14:foregroundMark x1="85417" y1="75333" x2="85750" y2="81833"/>
                        <a14:foregroundMark x1="89833" y1="67000" x2="89833" y2="67000"/>
                        <a14:foregroundMark x1="89167" y1="66167" x2="90083" y2="68500"/>
                        <a14:foregroundMark x1="90083" y1="65583" x2="90083" y2="67167"/>
                        <a14:foregroundMark x1="45417" y1="58333" x2="41417" y2="96583"/>
                        <a14:foregroundMark x1="32417" y1="74917" x2="32000" y2="94583"/>
                        <a14:foregroundMark x1="28667" y1="73917" x2="28667" y2="99083"/>
                        <a14:foregroundMark x1="25583" y1="70083" x2="26417" y2="97667"/>
                        <a14:foregroundMark x1="46083" y1="73833" x2="52083" y2="99500"/>
                        <a14:foregroundMark x1="62500" y1="77250" x2="68083" y2="98917"/>
                        <a14:foregroundMark x1="68583" y1="70583" x2="70250" y2="88833"/>
                        <a14:foregroundMark x1="70250" y1="88833" x2="70250" y2="88833"/>
                        <a14:foregroundMark x1="89500" y1="76250" x2="84667" y2="85250"/>
                      </a14:backgroundRemoval>
                    </a14:imgEffect>
                  </a14:imgLayer>
                </a14:imgProps>
              </a:ext>
              <a:ext uri="{28A0092B-C50C-407E-A947-70E740481C1C}">
                <a14:useLocalDpi xmlns:a14="http://schemas.microsoft.com/office/drawing/2010/main" val="0"/>
              </a:ext>
            </a:extLst>
          </a:blip>
          <a:stretch>
            <a:fillRect/>
          </a:stretch>
        </p:blipFill>
        <p:spPr>
          <a:xfrm>
            <a:off x="10734997" y="6579778"/>
            <a:ext cx="1910316" cy="1910316"/>
          </a:xfrm>
          <a:prstGeom prst="rect">
            <a:avLst/>
          </a:prstGeom>
        </p:spPr>
      </p:pic>
      <p:sp>
        <p:nvSpPr>
          <p:cNvPr id="2" name="Rectangle 1">
            <a:extLst>
              <a:ext uri="{FF2B5EF4-FFF2-40B4-BE49-F238E27FC236}">
                <a16:creationId xmlns:a16="http://schemas.microsoft.com/office/drawing/2014/main" id="{2AE4D80F-C5AD-4154-B594-E71F92AB1222}"/>
              </a:ext>
            </a:extLst>
          </p:cNvPr>
          <p:cNvSpPr/>
          <p:nvPr/>
        </p:nvSpPr>
        <p:spPr>
          <a:xfrm>
            <a:off x="0" y="0"/>
            <a:ext cx="12192000" cy="1020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descr="Text&#10;&#10;Description automatically generated">
            <a:extLst>
              <a:ext uri="{FF2B5EF4-FFF2-40B4-BE49-F238E27FC236}">
                <a16:creationId xmlns:a16="http://schemas.microsoft.com/office/drawing/2014/main" id="{FDA99FA3-522D-49E4-B8C2-F7D9EA3B9950}"/>
              </a:ext>
            </a:extLst>
          </p:cNvPr>
          <p:cNvPicPr>
            <a:picLocks noChangeAspect="1"/>
          </p:cNvPicPr>
          <p:nvPr/>
        </p:nvPicPr>
        <p:blipFill rotWithShape="1">
          <a:blip r:embed="rId9">
            <a:extLst>
              <a:ext uri="{28A0092B-C50C-407E-A947-70E740481C1C}">
                <a14:useLocalDpi xmlns:a14="http://schemas.microsoft.com/office/drawing/2010/main" val="0"/>
              </a:ext>
            </a:extLst>
          </a:blip>
          <a:srcRect t="26933" b="26134"/>
          <a:stretch/>
        </p:blipFill>
        <p:spPr>
          <a:xfrm>
            <a:off x="10014099" y="18938"/>
            <a:ext cx="2176130" cy="1021330"/>
          </a:xfrm>
          <a:prstGeom prst="rect">
            <a:avLst/>
          </a:prstGeom>
        </p:spPr>
      </p:pic>
      <p:sp>
        <p:nvSpPr>
          <p:cNvPr id="19" name="TextBox 18">
            <a:extLst>
              <a:ext uri="{FF2B5EF4-FFF2-40B4-BE49-F238E27FC236}">
                <a16:creationId xmlns:a16="http://schemas.microsoft.com/office/drawing/2014/main" id="{53360EE3-6392-4625-B85C-F6E1B06904EE}"/>
              </a:ext>
            </a:extLst>
          </p:cNvPr>
          <p:cNvSpPr txBox="1"/>
          <p:nvPr/>
        </p:nvSpPr>
        <p:spPr>
          <a:xfrm>
            <a:off x="95693" y="67938"/>
            <a:ext cx="4777965" cy="923330"/>
          </a:xfrm>
          <a:prstGeom prst="rect">
            <a:avLst/>
          </a:prstGeom>
          <a:noFill/>
        </p:spPr>
        <p:txBody>
          <a:bodyPr wrap="square" rtlCol="0">
            <a:spAutoFit/>
          </a:bodyPr>
          <a:lstStyle/>
          <a:p>
            <a:r>
              <a:rPr lang="en-US" sz="5400" dirty="0" err="1">
                <a:solidFill>
                  <a:schemeClr val="accent1">
                    <a:lumMod val="50000"/>
                  </a:schemeClr>
                </a:solidFill>
                <a:latin typeface="Bree Serif" panose="02000503040000020004" pitchFamily="50" charset="0"/>
              </a:rPr>
              <a:t>Thực</a:t>
            </a:r>
            <a:r>
              <a:rPr lang="en-US" sz="5400" dirty="0">
                <a:solidFill>
                  <a:schemeClr val="accent1">
                    <a:lumMod val="50000"/>
                  </a:schemeClr>
                </a:solidFill>
                <a:latin typeface="Bree Serif" panose="02000503040000020004" pitchFamily="50" charset="0"/>
              </a:rPr>
              <a:t> </a:t>
            </a:r>
            <a:r>
              <a:rPr lang="en-US" sz="5400" dirty="0" err="1">
                <a:solidFill>
                  <a:schemeClr val="accent1">
                    <a:lumMod val="50000"/>
                  </a:schemeClr>
                </a:solidFill>
                <a:latin typeface="Bree Serif" panose="02000503040000020004" pitchFamily="50" charset="0"/>
              </a:rPr>
              <a:t>thể</a:t>
            </a:r>
            <a:r>
              <a:rPr lang="en-US" sz="5400" dirty="0">
                <a:solidFill>
                  <a:schemeClr val="accent1">
                    <a:lumMod val="50000"/>
                  </a:schemeClr>
                </a:solidFill>
                <a:latin typeface="Bree Serif" panose="02000503040000020004" pitchFamily="50" charset="0"/>
              </a:rPr>
              <a:t> </a:t>
            </a:r>
            <a:r>
              <a:rPr lang="en-US" sz="5400" dirty="0" err="1">
                <a:solidFill>
                  <a:schemeClr val="accent1">
                    <a:lumMod val="50000"/>
                  </a:schemeClr>
                </a:solidFill>
                <a:latin typeface="Bree Serif" panose="02000503040000020004" pitchFamily="50" charset="0"/>
              </a:rPr>
              <a:t>chính</a:t>
            </a:r>
            <a:endParaRPr lang="vi-VN" sz="5400" dirty="0">
              <a:solidFill>
                <a:schemeClr val="accent1">
                  <a:lumMod val="50000"/>
                </a:schemeClr>
              </a:solidFill>
              <a:latin typeface="Bree Serif" panose="02000503040000020004" pitchFamily="50" charset="0"/>
            </a:endParaRPr>
          </a:p>
        </p:txBody>
      </p:sp>
      <p:pic>
        <p:nvPicPr>
          <p:cNvPr id="20" name="Picture 19">
            <a:extLst>
              <a:ext uri="{FF2B5EF4-FFF2-40B4-BE49-F238E27FC236}">
                <a16:creationId xmlns:a16="http://schemas.microsoft.com/office/drawing/2014/main" id="{D6AA3D02-893A-4AAA-BD5D-E287C4EA4AF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4916517" y="67938"/>
            <a:ext cx="858984" cy="780025"/>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B0DCF57E-049B-46C5-9BFE-963FA0041E7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4" b="99740" l="4297" r="99707">
                        <a14:foregroundMark x1="91211" y1="63932" x2="91113" y2="66406"/>
                        <a14:foregroundMark x1="92188" y1="76953" x2="98047" y2="95313"/>
                        <a14:foregroundMark x1="66699" y1="79167" x2="80957" y2="91016"/>
                        <a14:foregroundMark x1="41602" y1="87760" x2="65625" y2="90495"/>
                        <a14:foregroundMark x1="34180" y1="84115" x2="46484" y2="98568"/>
                        <a14:foregroundMark x1="46484" y1="98568" x2="49609" y2="99740"/>
                        <a14:foregroundMark x1="22168" y1="78516" x2="18359" y2="91406"/>
                        <a14:foregroundMark x1="14160" y1="83594" x2="12012" y2="97266"/>
                        <a14:foregroundMark x1="10742" y1="91016" x2="11719" y2="99740"/>
                        <a14:foregroundMark x1="5273" y1="93359" x2="5566" y2="96094"/>
                        <a14:foregroundMark x1="21191" y1="92708" x2="24414" y2="99740"/>
                        <a14:foregroundMark x1="24414" y1="99740" x2="24414" y2="99740"/>
                        <a14:foregroundMark x1="34863" y1="69792" x2="23535" y2="79948"/>
                        <a14:foregroundMark x1="21484" y1="73307" x2="17090" y2="77083"/>
                        <a14:foregroundMark x1="19141" y1="67839" x2="21289" y2="66797"/>
                        <a14:foregroundMark x1="18652" y1="67057" x2="22559" y2="66406"/>
                        <a14:foregroundMark x1="19141" y1="66406" x2="21484" y2="64193"/>
                        <a14:foregroundMark x1="32910" y1="20443" x2="32910" y2="20443"/>
                        <a14:foregroundMark x1="36230" y1="19141" x2="36230" y2="19141"/>
                        <a14:foregroundMark x1="40918" y1="18229" x2="40918" y2="18229"/>
                        <a14:foregroundMark x1="46680" y1="17578" x2="46680" y2="17578"/>
                        <a14:foregroundMark x1="48926" y1="17318" x2="48926" y2="17318"/>
                        <a14:foregroundMark x1="53320" y1="17448" x2="53516" y2="17318"/>
                        <a14:foregroundMark x1="56250" y1="17057" x2="56250" y2="17057"/>
                        <a14:foregroundMark x1="82129" y1="9635" x2="82129" y2="9635"/>
                        <a14:foregroundMark x1="83203" y1="9766" x2="83691" y2="13021"/>
                        <a14:foregroundMark x1="82813" y1="17057" x2="86523" y2="33203"/>
                        <a14:foregroundMark x1="54492" y1="35547" x2="51270" y2="67318"/>
                        <a14:foregroundMark x1="51270" y1="67318" x2="51074" y2="67708"/>
                        <a14:foregroundMark x1="32617" y1="39714" x2="29102" y2="69661"/>
                        <a14:foregroundMark x1="24121" y1="42839" x2="30762" y2="80339"/>
                        <a14:foregroundMark x1="30762" y1="80339" x2="34277" y2="85807"/>
                        <a14:foregroundMark x1="39453" y1="60026" x2="67285" y2="94792"/>
                        <a14:foregroundMark x1="67285" y1="94792" x2="72070" y2="93099"/>
                        <a14:foregroundMark x1="66699" y1="63802" x2="69922" y2="89453"/>
                        <a14:foregroundMark x1="69922" y1="89453" x2="70215" y2="88151"/>
                        <a14:foregroundMark x1="73145" y1="52865" x2="73633" y2="88021"/>
                        <a14:foregroundMark x1="73633" y1="88021" x2="73926" y2="70182"/>
                        <a14:foregroundMark x1="71777" y1="45964" x2="74609" y2="76823"/>
                        <a14:foregroundMark x1="74609" y1="76823" x2="75488" y2="69401"/>
                        <a14:foregroundMark x1="75488" y1="69401" x2="75488" y2="69401"/>
                        <a14:foregroundMark x1="76758" y1="36589" x2="77734" y2="73568"/>
                        <a14:foregroundMark x1="77734" y1="73568" x2="77734" y2="72396"/>
                        <a14:foregroundMark x1="79004" y1="48958" x2="79102" y2="70443"/>
                        <a14:foregroundMark x1="79102" y1="70443" x2="79297" y2="69271"/>
                        <a14:foregroundMark x1="79688" y1="39063" x2="64746" y2="70052"/>
                        <a14:foregroundMark x1="64746" y1="70052" x2="64258" y2="69792"/>
                        <a14:foregroundMark x1="57520" y1="57943" x2="44141" y2="72526"/>
                        <a14:foregroundMark x1="62500" y1="47396" x2="50488" y2="67708"/>
                        <a14:foregroundMark x1="50488" y1="67708" x2="50195" y2="67188"/>
                        <a14:foregroundMark x1="55371" y1="46224" x2="48828" y2="72917"/>
                        <a14:foregroundMark x1="48828" y1="72917" x2="48730" y2="71094"/>
                        <a14:foregroundMark x1="51953" y1="45703" x2="37695" y2="70052"/>
                        <a14:foregroundMark x1="37695" y1="70052" x2="37891" y2="68620"/>
                        <a14:foregroundMark x1="38184" y1="57943" x2="68359" y2="56250"/>
                        <a14:foregroundMark x1="68359" y1="56250" x2="68359" y2="56250"/>
                        <a14:foregroundMark x1="31543" y1="47526" x2="50586" y2="44531"/>
                        <a14:foregroundMark x1="31641" y1="40885" x2="58301" y2="33333"/>
                        <a14:foregroundMark x1="58301" y1="33333" x2="58301" y2="33333"/>
                        <a14:foregroundMark x1="39160" y1="33464" x2="57031" y2="27214"/>
                        <a14:foregroundMark x1="49121" y1="24609" x2="65527" y2="22656"/>
                        <a14:foregroundMark x1="72266" y1="22266" x2="84961" y2="26042"/>
                        <a14:foregroundMark x1="84277" y1="27214" x2="85938" y2="43099"/>
                        <a14:foregroundMark x1="85938" y1="43099" x2="87598" y2="45833"/>
                        <a14:foregroundMark x1="86230" y1="34375" x2="83496" y2="65234"/>
                        <a14:foregroundMark x1="85254" y1="53646" x2="85059" y2="78516"/>
                        <a14:foregroundMark x1="85059" y1="78516" x2="85059" y2="73958"/>
                        <a14:foregroundMark x1="83496" y1="56510" x2="83594" y2="78516"/>
                        <a14:foregroundMark x1="83594" y1="78516" x2="83984" y2="77083"/>
                        <a14:foregroundMark x1="85059" y1="57552" x2="85840" y2="87109"/>
                        <a14:foregroundMark x1="85840" y1="87109" x2="86035" y2="86458"/>
                        <a14:foregroundMark x1="79395" y1="53125" x2="90723" y2="80339"/>
                        <a14:foregroundMark x1="86035" y1="58724" x2="89063" y2="79297"/>
                        <a14:foregroundMark x1="85254" y1="53125" x2="89160" y2="75781"/>
                        <a14:foregroundMark x1="80859" y1="36328" x2="84961" y2="53646"/>
                        <a14:foregroundMark x1="77051" y1="26302" x2="73633" y2="45833"/>
                        <a14:foregroundMark x1="73633" y1="45833" x2="73340" y2="46354"/>
                        <a14:foregroundMark x1="69434" y1="27995" x2="54199" y2="48438"/>
                        <a14:foregroundMark x1="60254" y1="41276" x2="58301" y2="49870"/>
                        <a14:foregroundMark x1="58301" y1="49870" x2="62402" y2="48307"/>
                        <a14:foregroundMark x1="75000" y1="36979" x2="72754" y2="48828"/>
                        <a14:foregroundMark x1="72754" y1="48828" x2="72168" y2="50130"/>
                        <a14:foregroundMark x1="71289" y1="40755" x2="69434" y2="45182"/>
                        <a14:foregroundMark x1="70410" y1="38151" x2="68262" y2="52083"/>
                        <a14:foregroundMark x1="68750" y1="46745" x2="68652" y2="53125"/>
                        <a14:foregroundMark x1="68066" y1="44661" x2="60645" y2="65625"/>
                        <a14:foregroundMark x1="59570" y1="73307" x2="56152" y2="84766"/>
                        <a14:foregroundMark x1="56152" y1="84766" x2="56055" y2="84766"/>
                        <a14:foregroundMark x1="50391" y1="69531" x2="52637" y2="82031"/>
                        <a14:foregroundMark x1="44336" y1="77865" x2="51660" y2="85677"/>
                        <a14:foregroundMark x1="51660" y1="85677" x2="57813" y2="86328"/>
                        <a14:foregroundMark x1="42871" y1="76302" x2="65820" y2="78255"/>
                        <a14:foregroundMark x1="35352" y1="76953" x2="62109" y2="79557"/>
                        <a14:foregroundMark x1="42090" y1="79297" x2="53223" y2="81250"/>
                        <a14:foregroundMark x1="30957" y1="47135" x2="35840" y2="52995"/>
                        <a14:foregroundMark x1="35840" y1="52995" x2="38086" y2="54167"/>
                        <a14:foregroundMark x1="35742" y1="35807" x2="39941" y2="45182"/>
                        <a14:foregroundMark x1="39941" y1="45182" x2="41113" y2="46354"/>
                        <a14:foregroundMark x1="38770" y1="36458" x2="40332" y2="43099"/>
                        <a14:foregroundMark x1="40332" y1="43099" x2="40527" y2="42708"/>
                        <a14:foregroundMark x1="40820" y1="37240" x2="43750" y2="48177"/>
                        <a14:foregroundMark x1="43750" y1="48177" x2="43555" y2="48307"/>
                        <a14:foregroundMark x1="37793" y1="34375" x2="47461" y2="53776"/>
                        <a14:foregroundMark x1="47461" y1="53776" x2="47754" y2="52604"/>
                        <a14:foregroundMark x1="39355" y1="30859" x2="51074" y2="30599"/>
                        <a14:foregroundMark x1="51074" y1="30599" x2="60840" y2="23958"/>
                        <a14:foregroundMark x1="45020" y1="22396" x2="54004" y2="23828"/>
                        <a14:foregroundMark x1="54004" y1="23828" x2="61719" y2="20964"/>
                        <a14:foregroundMark x1="48242" y1="20182" x2="60742" y2="20703"/>
                        <a14:foregroundMark x1="59766" y1="20573" x2="73633" y2="20573"/>
                        <a14:foregroundMark x1="67188" y1="21484" x2="80762" y2="23568"/>
                        <a14:foregroundMark x1="80762" y1="23568" x2="80762" y2="23698"/>
                        <a14:foregroundMark x1="41504" y1="29427" x2="21094" y2="44141"/>
                        <a14:foregroundMark x1="24121" y1="35156" x2="23242" y2="56250"/>
                        <a14:foregroundMark x1="24707" y1="70833" x2="24902" y2="69010"/>
                        <a14:foregroundMark x1="25586" y1="31120" x2="27246" y2="44141"/>
                        <a14:foregroundMark x1="24512" y1="17057" x2="25586" y2="28125"/>
                        <a14:foregroundMark x1="26367" y1="13281" x2="27246" y2="31510"/>
                        <a14:foregroundMark x1="24316" y1="20052" x2="22949" y2="33203"/>
                        <a14:foregroundMark x1="22266" y1="21354" x2="20996" y2="40365"/>
                        <a14:foregroundMark x1="20996" y1="40365" x2="21387" y2="41016"/>
                        <a14:foregroundMark x1="30859" y1="27474" x2="44531" y2="28385"/>
                        <a14:foregroundMark x1="44531" y1="28385" x2="48828" y2="26953"/>
                        <a14:foregroundMark x1="32324" y1="22135" x2="45996" y2="22135"/>
                        <a14:foregroundMark x1="19531" y1="60286" x2="19531" y2="60286"/>
                        <a14:foregroundMark x1="19531" y1="52865" x2="19531" y2="52865"/>
                        <a14:foregroundMark x1="19141" y1="50000" x2="19141" y2="50000"/>
                        <a14:foregroundMark x1="19531" y1="47135" x2="19531" y2="47135"/>
                        <a14:foregroundMark x1="87012" y1="30859" x2="88184" y2="53646"/>
                        <a14:foregroundMark x1="82910" y1="18099" x2="86426" y2="23698"/>
                        <a14:foregroundMark x1="85742" y1="11849" x2="85742" y2="17318"/>
                        <a14:foregroundMark x1="56543" y1="56120" x2="57617" y2="75521"/>
                        <a14:foregroundMark x1="19043" y1="62370" x2="19043" y2="62370"/>
                        <a14:foregroundMark x1="19238" y1="58724" x2="19238" y2="58203"/>
                        <a14:foregroundMark x1="19141" y1="54688" x2="19141" y2="54167"/>
                        <a14:foregroundMark x1="19434" y1="51693" x2="19434" y2="51432"/>
                        <a14:foregroundMark x1="19238" y1="47786" x2="19336" y2="51172"/>
                        <a14:foregroundMark x1="19434" y1="54167" x2="19434" y2="58203"/>
                        <a14:foregroundMark x1="19336" y1="46224" x2="19434" y2="38411"/>
                        <a14:foregroundMark x1="19531" y1="36719" x2="20020" y2="27344"/>
                        <a14:foregroundMark x1="19824" y1="27214" x2="19824" y2="18880"/>
                        <a14:foregroundMark x1="20508" y1="17057" x2="21289" y2="13932"/>
                        <a14:foregroundMark x1="21777" y1="13281" x2="22852" y2="12370"/>
                        <a14:foregroundMark x1="23438" y1="11198" x2="23633" y2="10938"/>
                        <a14:foregroundMark x1="24219" y1="10547" x2="24219" y2="10547"/>
                        <a14:foregroundMark x1="25781" y1="10156" x2="25781" y2="10156"/>
                        <a14:foregroundMark x1="27539" y1="11068" x2="27539" y2="11068"/>
                        <a14:foregroundMark x1="28320" y1="11719" x2="28418" y2="11849"/>
                        <a14:foregroundMark x1="29199" y1="13151" x2="29199" y2="13281"/>
                        <a14:foregroundMark x1="29980" y1="15234" x2="29980" y2="15365"/>
                        <a14:foregroundMark x1="30176" y1="14844" x2="30176" y2="14844"/>
                        <a14:foregroundMark x1="30957" y1="18229" x2="30957" y2="18229"/>
                        <a14:foregroundMark x1="31445" y1="19661" x2="31445" y2="19792"/>
                        <a14:foregroundMark x1="33887" y1="20182" x2="33887" y2="20182"/>
                        <a14:foregroundMark x1="38184" y1="19010" x2="38184" y2="19010"/>
                        <a14:foregroundMark x1="59277" y1="17057" x2="59473" y2="16927"/>
                        <a14:foregroundMark x1="67676" y1="17448" x2="67676" y2="17448"/>
                        <a14:foregroundMark x1="63184" y1="17318" x2="63184" y2="17318"/>
                        <a14:foregroundMark x1="70313" y1="17448" x2="70313" y2="17448"/>
                        <a14:foregroundMark x1="73145" y1="18229" x2="73145" y2="18229"/>
                        <a14:foregroundMark x1="76367" y1="18620" x2="76367" y2="18620"/>
                        <a14:foregroundMark x1="79395" y1="19271" x2="79492" y2="19141"/>
                        <a14:foregroundMark x1="80078" y1="18359" x2="78809" y2="20703"/>
                        <a14:foregroundMark x1="78711" y1="16146" x2="78711" y2="16797"/>
                        <a14:foregroundMark x1="80371" y1="11458" x2="80371" y2="11458"/>
                        <a14:foregroundMark x1="85156" y1="8854" x2="85156" y2="8854"/>
                        <a14:foregroundMark x1="79785" y1="12370" x2="79785" y2="12370"/>
                        <a14:foregroundMark x1="80762" y1="10677" x2="80859" y2="10677"/>
                        <a14:foregroundMark x1="81445" y1="9896" x2="81445" y2="9896"/>
                        <a14:foregroundMark x1="87695" y1="10547" x2="87695" y2="10547"/>
                        <a14:foregroundMark x1="86523" y1="9375" x2="86426" y2="9375"/>
                        <a14:foregroundMark x1="88672" y1="12760" x2="88672" y2="12760"/>
                        <a14:foregroundMark x1="88379" y1="11719" x2="88379" y2="11719"/>
                        <a14:foregroundMark x1="91016" y1="36979" x2="91016" y2="36979"/>
                        <a14:foregroundMark x1="90527" y1="33854" x2="90625" y2="36068"/>
                        <a14:foregroundMark x1="90625" y1="37630" x2="90820" y2="40755"/>
                        <a14:foregroundMark x1="90918" y1="40885" x2="90918" y2="45313"/>
                        <a14:foregroundMark x1="91113" y1="45833" x2="91113" y2="50911"/>
                        <a14:foregroundMark x1="91211" y1="50000" x2="91797" y2="57161"/>
                        <a14:foregroundMark x1="91602" y1="57813" x2="91699" y2="64974"/>
                        <a14:foregroundMark x1="91699" y1="64974" x2="91699" y2="64974"/>
                        <a14:foregroundMark x1="91992" y1="70703" x2="92578" y2="78255"/>
                        <a14:foregroundMark x1="92578" y1="78255" x2="92578" y2="78255"/>
                        <a14:foregroundMark x1="92188" y1="70573" x2="93164" y2="73568"/>
                        <a14:foregroundMark x1="92773" y1="64583" x2="94629" y2="66927"/>
                        <a14:foregroundMark x1="95313" y1="67839" x2="96387" y2="69271"/>
                        <a14:foregroundMark x1="97461" y1="70313" x2="97461" y2="70313"/>
                        <a14:foregroundMark x1="97852" y1="71354" x2="99023" y2="72656"/>
                        <a14:foregroundMark x1="98633" y1="95833" x2="98242" y2="99479"/>
                        <a14:foregroundMark x1="7031" y1="95703" x2="6934" y2="99609"/>
                        <a14:foregroundMark x1="4297" y1="98568" x2="4297" y2="96484"/>
                        <a14:foregroundMark x1="4492" y1="94922" x2="4590" y2="92188"/>
                        <a14:foregroundMark x1="4688" y1="91406" x2="5078" y2="88411"/>
                        <a14:foregroundMark x1="5371" y1="86198" x2="6934" y2="83333"/>
                        <a14:foregroundMark x1="6641" y1="82161" x2="8789" y2="79297"/>
                        <a14:foregroundMark x1="8691" y1="77344" x2="10059" y2="75130"/>
                        <a14:foregroundMark x1="11816" y1="72266" x2="13477" y2="70313"/>
                        <a14:foregroundMark x1="99707" y1="73698" x2="99707" y2="73698"/>
                      </a14:backgroundRemoval>
                    </a14:imgEffect>
                  </a14:imgLayer>
                </a14:imgProps>
              </a:ext>
              <a:ext uri="{28A0092B-C50C-407E-A947-70E740481C1C}">
                <a14:useLocalDpi xmlns:a14="http://schemas.microsoft.com/office/drawing/2010/main" val="0"/>
              </a:ext>
            </a:extLst>
          </a:blip>
          <a:stretch>
            <a:fillRect/>
          </a:stretch>
        </p:blipFill>
        <p:spPr>
          <a:xfrm>
            <a:off x="10409274" y="5522285"/>
            <a:ext cx="1780955" cy="1335716"/>
          </a:xfrm>
          <a:prstGeom prst="rect">
            <a:avLst/>
          </a:prstGeom>
        </p:spPr>
      </p:pic>
      <p:sp>
        <p:nvSpPr>
          <p:cNvPr id="13" name="Text 1">
            <a:extLst>
              <a:ext uri="{FF2B5EF4-FFF2-40B4-BE49-F238E27FC236}">
                <a16:creationId xmlns:a16="http://schemas.microsoft.com/office/drawing/2014/main" id="{C328F75D-8E6C-47CF-B491-513BA49CA3D6}"/>
              </a:ext>
            </a:extLst>
          </p:cNvPr>
          <p:cNvSpPr/>
          <p:nvPr/>
        </p:nvSpPr>
        <p:spPr>
          <a:xfrm>
            <a:off x="72213" y="1024423"/>
            <a:ext cx="13064490" cy="357902"/>
          </a:xfrm>
          <a:prstGeom prst="rect">
            <a:avLst/>
          </a:prstGeom>
          <a:noFill/>
          <a:ln/>
        </p:spPr>
        <p:txBody>
          <a:bodyPr wrap="none" lIns="0" tIns="0" rIns="0" bIns="0" rtlCol="0" anchor="t"/>
          <a:lstStyle/>
          <a:p>
            <a:pPr marL="0" indent="0" algn="l">
              <a:lnSpc>
                <a:spcPts val="2800"/>
              </a:lnSpc>
              <a:buNone/>
            </a:pPr>
            <a:endParaRPr lang="en-US" sz="1750" dirty="0">
              <a:solidFill>
                <a:srgbClr val="E5E0DF"/>
              </a:solidFill>
              <a:latin typeface="Nunito" pitchFamily="2" charset="0"/>
              <a:ea typeface="Roboto" pitchFamily="34" charset="-122"/>
            </a:endParaRPr>
          </a:p>
        </p:txBody>
      </p:sp>
      <p:sp>
        <p:nvSpPr>
          <p:cNvPr id="21" name="Shape 1">
            <a:extLst>
              <a:ext uri="{FF2B5EF4-FFF2-40B4-BE49-F238E27FC236}">
                <a16:creationId xmlns:a16="http://schemas.microsoft.com/office/drawing/2014/main" id="{122208C4-7A0E-406B-B1F7-F88E59F68297}"/>
              </a:ext>
            </a:extLst>
          </p:cNvPr>
          <p:cNvSpPr/>
          <p:nvPr/>
        </p:nvSpPr>
        <p:spPr>
          <a:xfrm>
            <a:off x="358150" y="1359481"/>
            <a:ext cx="9467413" cy="4739249"/>
          </a:xfrm>
          <a:prstGeom prst="roundRect">
            <a:avLst>
              <a:gd name="adj" fmla="val 4278"/>
            </a:avLst>
          </a:prstGeom>
          <a:solidFill>
            <a:srgbClr val="030303">
              <a:alpha val="75000"/>
            </a:srgbClr>
          </a:solidFill>
          <a:ln w="30480">
            <a:solidFill>
              <a:schemeClr val="accent1">
                <a:lumMod val="60000"/>
                <a:lumOff val="40000"/>
              </a:schemeClr>
            </a:solidFill>
            <a:prstDash val="solid"/>
          </a:ln>
        </p:spPr>
      </p:sp>
      <p:sp>
        <p:nvSpPr>
          <p:cNvPr id="22" name="Shape 2">
            <a:extLst>
              <a:ext uri="{FF2B5EF4-FFF2-40B4-BE49-F238E27FC236}">
                <a16:creationId xmlns:a16="http://schemas.microsoft.com/office/drawing/2014/main" id="{7E072CD5-5F3A-4F21-8604-85A03D0F77C9}"/>
              </a:ext>
            </a:extLst>
          </p:cNvPr>
          <p:cNvSpPr/>
          <p:nvPr/>
        </p:nvSpPr>
        <p:spPr>
          <a:xfrm>
            <a:off x="327671" y="1359481"/>
            <a:ext cx="180130" cy="4739249"/>
          </a:xfrm>
          <a:prstGeom prst="roundRect">
            <a:avLst>
              <a:gd name="adj" fmla="val 167442"/>
            </a:avLst>
          </a:prstGeom>
          <a:solidFill>
            <a:schemeClr val="accent1">
              <a:lumMod val="75000"/>
            </a:schemeClr>
          </a:solidFill>
          <a:ln/>
        </p:spPr>
      </p:sp>
      <p:sp>
        <p:nvSpPr>
          <p:cNvPr id="24" name="Text 4">
            <a:extLst>
              <a:ext uri="{FF2B5EF4-FFF2-40B4-BE49-F238E27FC236}">
                <a16:creationId xmlns:a16="http://schemas.microsoft.com/office/drawing/2014/main" id="{190E0217-9094-4E52-9046-AEC82A7C2032}"/>
              </a:ext>
            </a:extLst>
          </p:cNvPr>
          <p:cNvSpPr/>
          <p:nvPr/>
        </p:nvSpPr>
        <p:spPr>
          <a:xfrm>
            <a:off x="706884" y="1741468"/>
            <a:ext cx="8572037" cy="502846"/>
          </a:xfrm>
          <a:prstGeom prst="rect">
            <a:avLst/>
          </a:prstGeom>
          <a:noFill/>
          <a:ln/>
        </p:spPr>
        <p:txBody>
          <a:bodyPr wrap="none" lIns="0" tIns="0" rIns="0" bIns="0" rtlCol="0" anchor="t"/>
          <a:lstStyle/>
          <a:p>
            <a:pPr marL="342900" indent="-342900" algn="l">
              <a:lnSpc>
                <a:spcPts val="2850"/>
              </a:lnSpc>
              <a:buSzPct val="100000"/>
              <a:buChar char="•"/>
            </a:pPr>
            <a:r>
              <a:rPr lang="en-US" sz="2800" b="1" dirty="0">
                <a:solidFill>
                  <a:srgbClr val="E5E0DF"/>
                </a:solidFill>
                <a:latin typeface="Nunito Black" pitchFamily="2" charset="0"/>
                <a:ea typeface="Roboto" pitchFamily="34" charset="-122"/>
                <a:cs typeface="Roboto" pitchFamily="34" charset="-120"/>
              </a:rPr>
              <a:t>Khách hàng:</a:t>
            </a:r>
            <a:r>
              <a:rPr lang="en-US" sz="2800" dirty="0">
                <a:solidFill>
                  <a:srgbClr val="E5E0DF"/>
                </a:solidFill>
                <a:latin typeface="Nunito Black" pitchFamily="2" charset="0"/>
                <a:ea typeface="Roboto" pitchFamily="34" charset="-122"/>
                <a:cs typeface="Roboto" pitchFamily="34" charset="-120"/>
              </a:rPr>
              <a:t> </a:t>
            </a:r>
            <a:r>
              <a:rPr lang="en-US" sz="2800" dirty="0">
                <a:solidFill>
                  <a:srgbClr val="E5E0DF"/>
                </a:solidFill>
                <a:latin typeface="Nunito" pitchFamily="2" charset="0"/>
                <a:ea typeface="Roboto" pitchFamily="34" charset="-122"/>
                <a:cs typeface="Roboto" pitchFamily="34" charset="-120"/>
              </a:rPr>
              <a:t>Lưu trữ thông tin cá nhân cơ </a:t>
            </a:r>
            <a:r>
              <a:rPr lang="en-US" sz="2800" dirty="0" err="1">
                <a:solidFill>
                  <a:srgbClr val="E5E0DF"/>
                </a:solidFill>
                <a:latin typeface="Nunito" pitchFamily="2" charset="0"/>
                <a:ea typeface="Roboto" pitchFamily="34" charset="-122"/>
                <a:cs typeface="Roboto" pitchFamily="34" charset="-120"/>
              </a:rPr>
              <a:t>bản</a:t>
            </a:r>
            <a:r>
              <a:rPr lang="en-US" sz="1750" dirty="0">
                <a:solidFill>
                  <a:srgbClr val="E5E0DF"/>
                </a:solidFill>
                <a:latin typeface="Nunito" pitchFamily="2" charset="0"/>
                <a:ea typeface="Roboto" pitchFamily="34" charset="-122"/>
                <a:cs typeface="Roboto" pitchFamily="34" charset="-120"/>
              </a:rPr>
              <a:t>.</a:t>
            </a:r>
            <a:endParaRPr lang="en-US" sz="2800" dirty="0">
              <a:solidFill>
                <a:srgbClr val="E5E0DF"/>
              </a:solidFill>
              <a:latin typeface="Nunito" pitchFamily="2" charset="0"/>
              <a:ea typeface="Roboto" pitchFamily="34" charset="-122"/>
              <a:cs typeface="Roboto" pitchFamily="34" charset="-120"/>
            </a:endParaRPr>
          </a:p>
        </p:txBody>
      </p:sp>
      <p:sp>
        <p:nvSpPr>
          <p:cNvPr id="25" name="Text 5">
            <a:extLst>
              <a:ext uri="{FF2B5EF4-FFF2-40B4-BE49-F238E27FC236}">
                <a16:creationId xmlns:a16="http://schemas.microsoft.com/office/drawing/2014/main" id="{09CBD30B-5EF9-41F1-B0AF-0A209C920240}"/>
              </a:ext>
            </a:extLst>
          </p:cNvPr>
          <p:cNvSpPr/>
          <p:nvPr/>
        </p:nvSpPr>
        <p:spPr>
          <a:xfrm>
            <a:off x="706884" y="2587860"/>
            <a:ext cx="8572037" cy="502846"/>
          </a:xfrm>
          <a:prstGeom prst="rect">
            <a:avLst/>
          </a:prstGeom>
          <a:noFill/>
          <a:ln/>
        </p:spPr>
        <p:txBody>
          <a:bodyPr wrap="none" lIns="0" tIns="0" rIns="0" bIns="0" rtlCol="0" anchor="t"/>
          <a:lstStyle/>
          <a:p>
            <a:pPr marL="342900" indent="-342900" algn="l">
              <a:lnSpc>
                <a:spcPts val="2850"/>
              </a:lnSpc>
              <a:buSzPct val="100000"/>
              <a:buChar char="•"/>
            </a:pPr>
            <a:r>
              <a:rPr lang="en-US" sz="2800" b="1" dirty="0" err="1">
                <a:solidFill>
                  <a:srgbClr val="E5E0DF"/>
                </a:solidFill>
                <a:latin typeface="Nunito Black" pitchFamily="2" charset="0"/>
                <a:ea typeface="Roboto" pitchFamily="34" charset="-122"/>
                <a:cs typeface="Roboto" pitchFamily="34" charset="-120"/>
              </a:rPr>
              <a:t>Dịch</a:t>
            </a:r>
            <a:r>
              <a:rPr lang="en-US" sz="2800" b="1" dirty="0">
                <a:solidFill>
                  <a:srgbClr val="E5E0DF"/>
                </a:solidFill>
                <a:latin typeface="Nunito Black" pitchFamily="2" charset="0"/>
                <a:ea typeface="Roboto" pitchFamily="34" charset="-122"/>
                <a:cs typeface="Roboto" pitchFamily="34" charset="-120"/>
              </a:rPr>
              <a:t> </a:t>
            </a:r>
            <a:r>
              <a:rPr lang="en-US" sz="2800" b="1" dirty="0" err="1">
                <a:solidFill>
                  <a:srgbClr val="E5E0DF"/>
                </a:solidFill>
                <a:latin typeface="Nunito Black" pitchFamily="2" charset="0"/>
                <a:ea typeface="Roboto" pitchFamily="34" charset="-122"/>
                <a:cs typeface="Roboto" pitchFamily="34" charset="-120"/>
              </a:rPr>
              <a:t>vụ</a:t>
            </a:r>
            <a:r>
              <a:rPr lang="en-US" sz="2800" b="1" dirty="0">
                <a:solidFill>
                  <a:srgbClr val="E5E0DF"/>
                </a:solidFill>
                <a:latin typeface="Nunito Black"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Ghi</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nhận</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tên</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và</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giá</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niêm</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yết</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của</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các</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dịch</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vụ</a:t>
            </a:r>
            <a:r>
              <a:rPr lang="en-US" sz="2800" dirty="0">
                <a:solidFill>
                  <a:srgbClr val="E5E0DF"/>
                </a:solidFill>
                <a:latin typeface="Nunito" pitchFamily="2" charset="0"/>
                <a:ea typeface="Roboto" pitchFamily="34" charset="-122"/>
                <a:cs typeface="Roboto" pitchFamily="34" charset="-120"/>
              </a:rPr>
              <a:t>.</a:t>
            </a:r>
          </a:p>
        </p:txBody>
      </p:sp>
      <p:sp>
        <p:nvSpPr>
          <p:cNvPr id="26" name="Text 6">
            <a:extLst>
              <a:ext uri="{FF2B5EF4-FFF2-40B4-BE49-F238E27FC236}">
                <a16:creationId xmlns:a16="http://schemas.microsoft.com/office/drawing/2014/main" id="{8D3A6879-F4FF-4B60-8324-1B0874951A27}"/>
              </a:ext>
            </a:extLst>
          </p:cNvPr>
          <p:cNvSpPr/>
          <p:nvPr/>
        </p:nvSpPr>
        <p:spPr>
          <a:xfrm>
            <a:off x="706884" y="3616431"/>
            <a:ext cx="8572037" cy="1005691"/>
          </a:xfrm>
          <a:prstGeom prst="rect">
            <a:avLst/>
          </a:prstGeom>
          <a:noFill/>
          <a:ln/>
        </p:spPr>
        <p:txBody>
          <a:bodyPr wrap="square" lIns="0" tIns="0" rIns="0" bIns="0" rtlCol="0" anchor="t"/>
          <a:lstStyle/>
          <a:p>
            <a:pPr marL="342900" indent="-342900">
              <a:lnSpc>
                <a:spcPts val="2850"/>
              </a:lnSpc>
              <a:buSzPct val="100000"/>
              <a:buChar char="•"/>
            </a:pPr>
            <a:r>
              <a:rPr lang="en-US" sz="2800" b="1" dirty="0" err="1">
                <a:solidFill>
                  <a:srgbClr val="E5E0DF"/>
                </a:solidFill>
                <a:latin typeface="Nunito Black" pitchFamily="2" charset="0"/>
                <a:ea typeface="Roboto" pitchFamily="34" charset="-122"/>
                <a:cs typeface="Roboto" pitchFamily="34" charset="-120"/>
              </a:rPr>
              <a:t>Phiếu</a:t>
            </a:r>
            <a:r>
              <a:rPr lang="en-US" sz="2800" b="1" dirty="0">
                <a:solidFill>
                  <a:srgbClr val="E5E0DF"/>
                </a:solidFill>
                <a:latin typeface="Nunito Black" pitchFamily="2" charset="0"/>
                <a:ea typeface="Roboto" pitchFamily="34" charset="-122"/>
                <a:cs typeface="Roboto" pitchFamily="34" charset="-120"/>
              </a:rPr>
              <a:t> </a:t>
            </a:r>
            <a:r>
              <a:rPr lang="en-US" sz="2800" b="1" dirty="0" err="1">
                <a:solidFill>
                  <a:srgbClr val="E5E0DF"/>
                </a:solidFill>
                <a:latin typeface="Nunito Black" pitchFamily="2" charset="0"/>
                <a:ea typeface="Roboto" pitchFamily="34" charset="-122"/>
                <a:cs typeface="Roboto" pitchFamily="34" charset="-120"/>
              </a:rPr>
              <a:t>khám</a:t>
            </a:r>
            <a:r>
              <a:rPr lang="en-US" sz="2800" b="1" dirty="0">
                <a:solidFill>
                  <a:srgbClr val="E5E0DF"/>
                </a:solidFill>
                <a:latin typeface="Nunito Black" pitchFamily="2" charset="0"/>
                <a:ea typeface="Roboto" pitchFamily="34" charset="-122"/>
                <a:cs typeface="Roboto" pitchFamily="34" charset="-120"/>
              </a:rPr>
              <a:t>:</a:t>
            </a:r>
            <a:r>
              <a:rPr lang="en-US" sz="2800" b="1" dirty="0">
                <a:solidFill>
                  <a:srgbClr val="E5E0DF"/>
                </a:solidFill>
                <a:latin typeface="Roboto" pitchFamily="34" charset="0"/>
                <a:cs typeface="Roboto" pitchFamily="34" charset="-120"/>
              </a:rPr>
              <a:t> </a:t>
            </a:r>
            <a:r>
              <a:rPr lang="en-US" sz="2800" dirty="0">
                <a:solidFill>
                  <a:srgbClr val="E5E0DF"/>
                </a:solidFill>
                <a:latin typeface="Nunito" pitchFamily="2" charset="0"/>
                <a:ea typeface="Roboto" pitchFamily="34" charset="-122"/>
                <a:cs typeface="Roboto" pitchFamily="34" charset="-120"/>
              </a:rPr>
              <a:t>Đại diện cho mỗi lần khách hàng </a:t>
            </a:r>
            <a:r>
              <a:rPr lang="en-US" sz="2800" dirty="0" err="1">
                <a:solidFill>
                  <a:srgbClr val="E5E0DF"/>
                </a:solidFill>
                <a:latin typeface="Nunito" pitchFamily="2" charset="0"/>
                <a:ea typeface="Roboto" pitchFamily="34" charset="-122"/>
                <a:cs typeface="Roboto" pitchFamily="34" charset="-120"/>
              </a:rPr>
              <a:t>đến</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khám</a:t>
            </a:r>
            <a:r>
              <a:rPr lang="en-US" sz="2800" dirty="0">
                <a:solidFill>
                  <a:srgbClr val="E5E0DF"/>
                </a:solidFill>
                <a:latin typeface="Nunito" pitchFamily="2" charset="0"/>
                <a:ea typeface="Roboto" pitchFamily="34" charset="-122"/>
                <a:cs typeface="Roboto" pitchFamily="34" charset="-120"/>
              </a:rPr>
              <a:t>.</a:t>
            </a:r>
          </a:p>
        </p:txBody>
      </p:sp>
      <p:sp>
        <p:nvSpPr>
          <p:cNvPr id="27" name="Text 7">
            <a:extLst>
              <a:ext uri="{FF2B5EF4-FFF2-40B4-BE49-F238E27FC236}">
                <a16:creationId xmlns:a16="http://schemas.microsoft.com/office/drawing/2014/main" id="{F223CB9C-27FA-4F3B-8475-266AC4C0BD78}"/>
              </a:ext>
            </a:extLst>
          </p:cNvPr>
          <p:cNvSpPr/>
          <p:nvPr/>
        </p:nvSpPr>
        <p:spPr>
          <a:xfrm>
            <a:off x="706884" y="4968943"/>
            <a:ext cx="8572037" cy="1005691"/>
          </a:xfrm>
          <a:prstGeom prst="rect">
            <a:avLst/>
          </a:prstGeom>
          <a:noFill/>
          <a:ln/>
        </p:spPr>
        <p:txBody>
          <a:bodyPr wrap="square" lIns="0" tIns="0" rIns="0" bIns="0" rtlCol="0" anchor="t"/>
          <a:lstStyle/>
          <a:p>
            <a:pPr marL="342900" indent="-342900">
              <a:lnSpc>
                <a:spcPts val="2850"/>
              </a:lnSpc>
              <a:buSzPct val="100000"/>
              <a:buChar char="•"/>
            </a:pPr>
            <a:r>
              <a:rPr lang="en-US" sz="2800" b="1" dirty="0">
                <a:solidFill>
                  <a:srgbClr val="E5E0DF"/>
                </a:solidFill>
                <a:latin typeface="Nunito Black" pitchFamily="2" charset="0"/>
                <a:ea typeface="Roboto" pitchFamily="34" charset="-122"/>
                <a:cs typeface="Roboto" pitchFamily="34" charset="-120"/>
              </a:rPr>
              <a:t>Chi </a:t>
            </a:r>
            <a:r>
              <a:rPr lang="en-US" sz="2800" b="1" dirty="0" err="1">
                <a:solidFill>
                  <a:srgbClr val="E5E0DF"/>
                </a:solidFill>
                <a:latin typeface="Nunito Black" pitchFamily="2" charset="0"/>
                <a:ea typeface="Roboto" pitchFamily="34" charset="-122"/>
                <a:cs typeface="Roboto" pitchFamily="34" charset="-120"/>
              </a:rPr>
              <a:t>tiết</a:t>
            </a:r>
            <a:r>
              <a:rPr lang="en-US" sz="2800" b="1" dirty="0">
                <a:solidFill>
                  <a:srgbClr val="E5E0DF"/>
                </a:solidFill>
                <a:latin typeface="Nunito Black" pitchFamily="2" charset="0"/>
                <a:ea typeface="Roboto" pitchFamily="34" charset="-122"/>
                <a:cs typeface="Roboto" pitchFamily="34" charset="-120"/>
              </a:rPr>
              <a:t> </a:t>
            </a:r>
            <a:r>
              <a:rPr lang="en-US" sz="2800" b="1" dirty="0" err="1">
                <a:solidFill>
                  <a:srgbClr val="E5E0DF"/>
                </a:solidFill>
                <a:latin typeface="Nunito Black" pitchFamily="2" charset="0"/>
                <a:ea typeface="Roboto" pitchFamily="34" charset="-122"/>
                <a:cs typeface="Roboto" pitchFamily="34" charset="-120"/>
              </a:rPr>
              <a:t>phiếu</a:t>
            </a:r>
            <a:r>
              <a:rPr lang="en-US" sz="2800" b="1" dirty="0">
                <a:solidFill>
                  <a:srgbClr val="E5E0DF"/>
                </a:solidFill>
                <a:latin typeface="Nunito Black"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Bảng</a:t>
            </a:r>
            <a:r>
              <a:rPr lang="en-US" sz="2800" dirty="0">
                <a:solidFill>
                  <a:srgbClr val="E5E0DF"/>
                </a:solidFill>
                <a:latin typeface="Nunito" pitchFamily="2" charset="0"/>
                <a:ea typeface="Roboto" pitchFamily="34" charset="-122"/>
                <a:cs typeface="Roboto" pitchFamily="34" charset="-120"/>
              </a:rPr>
              <a:t> trung gian, lưu số lượng và ngày sử dụng </a:t>
            </a:r>
            <a:r>
              <a:rPr lang="en-US" sz="2800" dirty="0" err="1">
                <a:solidFill>
                  <a:srgbClr val="E5E0DF"/>
                </a:solidFill>
                <a:latin typeface="Nunito" pitchFamily="2" charset="0"/>
                <a:ea typeface="Roboto" pitchFamily="34" charset="-122"/>
                <a:cs typeface="Roboto" pitchFamily="34" charset="-120"/>
              </a:rPr>
              <a:t>dịch</a:t>
            </a:r>
            <a:r>
              <a:rPr lang="en-US" sz="2800" dirty="0">
                <a:solidFill>
                  <a:srgbClr val="E5E0DF"/>
                </a:solidFill>
                <a:latin typeface="Nunito" pitchFamily="2" charset="0"/>
                <a:ea typeface="Roboto" pitchFamily="34" charset="-122"/>
                <a:cs typeface="Roboto" pitchFamily="34" charset="-120"/>
              </a:rPr>
              <a:t> </a:t>
            </a:r>
            <a:r>
              <a:rPr lang="en-US" sz="2800" dirty="0" err="1">
                <a:solidFill>
                  <a:srgbClr val="E5E0DF"/>
                </a:solidFill>
                <a:latin typeface="Nunito" pitchFamily="2" charset="0"/>
                <a:ea typeface="Roboto" pitchFamily="34" charset="-122"/>
                <a:cs typeface="Roboto" pitchFamily="34" charset="-120"/>
              </a:rPr>
              <a:t>vụ</a:t>
            </a:r>
            <a:r>
              <a:rPr lang="en-US" sz="2800" dirty="0">
                <a:solidFill>
                  <a:srgbClr val="E5E0DF"/>
                </a:solidFill>
                <a:latin typeface="Nunito" pitchFamily="2" charset="0"/>
                <a:ea typeface="Roboto" pitchFamily="34" charset="-122"/>
                <a:cs typeface="Roboto" pitchFamily="34" charset="-120"/>
              </a:rPr>
              <a:t>.</a:t>
            </a:r>
          </a:p>
        </p:txBody>
      </p:sp>
    </p:spTree>
    <p:extLst>
      <p:ext uri="{BB962C8B-B14F-4D97-AF65-F5344CB8AC3E}">
        <p14:creationId xmlns:p14="http://schemas.microsoft.com/office/powerpoint/2010/main" val="140263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C48A0-0DFC-47CE-B5EA-CCAFF0B592A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Diagram&#10;&#10;Description automatically generated">
            <a:extLst>
              <a:ext uri="{FF2B5EF4-FFF2-40B4-BE49-F238E27FC236}">
                <a16:creationId xmlns:a16="http://schemas.microsoft.com/office/drawing/2014/main" id="{688B889D-04FB-486D-926B-426E0BC501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2" b="90122" l="271" r="89716">
                        <a14:foregroundMark x1="3789" y1="4871" x2="11231" y2="9472"/>
                        <a14:foregroundMark x1="9337" y1="947" x2="9337" y2="947"/>
                        <a14:foregroundMark x1="271" y1="2300" x2="271" y2="2300"/>
                        <a14:foregroundMark x1="67930" y1="90122" x2="67930" y2="90122"/>
                      </a14:backgroundRemoval>
                    </a14:imgEffect>
                  </a14:imgLayer>
                </a14:imgProps>
              </a:ext>
              <a:ext uri="{28A0092B-C50C-407E-A947-70E740481C1C}">
                <a14:useLocalDpi xmlns:a14="http://schemas.microsoft.com/office/drawing/2010/main" val="0"/>
              </a:ext>
            </a:extLst>
          </a:blip>
          <a:stretch>
            <a:fillRect/>
          </a:stretch>
        </p:blipFill>
        <p:spPr>
          <a:xfrm>
            <a:off x="0" y="-1772"/>
            <a:ext cx="2658140" cy="2658140"/>
          </a:xfrm>
          <a:prstGeom prst="rect">
            <a:avLst/>
          </a:prstGeom>
        </p:spPr>
      </p:pic>
      <p:sp>
        <p:nvSpPr>
          <p:cNvPr id="15" name="Rectangle 14">
            <a:extLst>
              <a:ext uri="{FF2B5EF4-FFF2-40B4-BE49-F238E27FC236}">
                <a16:creationId xmlns:a16="http://schemas.microsoft.com/office/drawing/2014/main" id="{61D8A576-D43B-4E62-A241-4A42B43C1ECE}"/>
              </a:ext>
            </a:extLst>
          </p:cNvPr>
          <p:cNvSpPr/>
          <p:nvPr/>
        </p:nvSpPr>
        <p:spPr>
          <a:xfrm>
            <a:off x="0" y="-1772"/>
            <a:ext cx="12192000" cy="6858000"/>
          </a:xfrm>
          <a:prstGeom prst="rect">
            <a:avLst/>
          </a:prstGeom>
          <a:solidFill>
            <a:srgbClr val="009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6" name="Picture 15" descr="Shape&#10;&#10;Description automatically generated with medium confidence">
            <a:extLst>
              <a:ext uri="{FF2B5EF4-FFF2-40B4-BE49-F238E27FC236}">
                <a16:creationId xmlns:a16="http://schemas.microsoft.com/office/drawing/2014/main" id="{C5DA2B04-ED91-4643-A9DD-54EF181A1C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2989" y1="73707" x2="74425" y2="77802"/>
                        <a14:foregroundMark x1="77299" y1="73491" x2="78736" y2="76293"/>
                        <a14:foregroundMark x1="55747" y1="33405" x2="55460" y2="41810"/>
                        <a14:foregroundMark x1="47414" y1="24353" x2="41092" y2="35129"/>
                        <a14:foregroundMark x1="41092" y1="35129" x2="40517" y2="37716"/>
                        <a14:foregroundMark x1="39080" y1="24784" x2="39080" y2="38147"/>
                        <a14:foregroundMark x1="46552" y1="40517" x2="55172" y2="44397"/>
                        <a14:foregroundMark x1="70402" y1="41164" x2="73276" y2="41379"/>
                        <a14:foregroundMark x1="70690" y1="35991" x2="64080" y2="45690"/>
                        <a14:foregroundMark x1="64080" y1="45690" x2="63793" y2="45690"/>
                        <a14:foregroundMark x1="70402" y1="22414" x2="70402" y2="29957"/>
                        <a14:foregroundMark x1="70690" y1="21552" x2="70977" y2="25431"/>
                        <a14:foregroundMark x1="68391" y1="21552" x2="40230" y2="22629"/>
                      </a14:backgroundRemoval>
                    </a14:imgEffect>
                  </a14:imgLayer>
                </a14:imgProps>
              </a:ext>
              <a:ext uri="{28A0092B-C50C-407E-A947-70E740481C1C}">
                <a14:useLocalDpi xmlns:a14="http://schemas.microsoft.com/office/drawing/2010/main" val="0"/>
              </a:ext>
            </a:extLst>
          </a:blip>
          <a:stretch>
            <a:fillRect/>
          </a:stretch>
        </p:blipFill>
        <p:spPr>
          <a:xfrm>
            <a:off x="-161889" y="6925937"/>
            <a:ext cx="1669312" cy="2225749"/>
          </a:xfrm>
          <a:prstGeom prst="rect">
            <a:avLst/>
          </a:prstGeom>
        </p:spPr>
      </p:pic>
      <p:pic>
        <p:nvPicPr>
          <p:cNvPr id="17" name="Picture 16">
            <a:extLst>
              <a:ext uri="{FF2B5EF4-FFF2-40B4-BE49-F238E27FC236}">
                <a16:creationId xmlns:a16="http://schemas.microsoft.com/office/drawing/2014/main" id="{A308F572-43E3-4996-B992-6675B477E35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500" l="4750" r="90000">
                        <a14:foregroundMark x1="10250" y1="65583" x2="9917" y2="73917"/>
                        <a14:foregroundMark x1="9917" y1="73917" x2="8667" y2="77833"/>
                        <a14:foregroundMark x1="4833" y1="77333" x2="4833" y2="77333"/>
                        <a14:foregroundMark x1="50583" y1="40333" x2="44250" y2="55833"/>
                        <a14:foregroundMark x1="44250" y1="55833" x2="41583" y2="82167"/>
                        <a14:foregroundMark x1="34417" y1="45583" x2="44500" y2="77250"/>
                        <a14:foregroundMark x1="14583" y1="71333" x2="12250" y2="75667"/>
                        <a14:foregroundMark x1="16583" y1="72833" x2="20500" y2="74750"/>
                        <a14:foregroundMark x1="49167" y1="64667" x2="57083" y2="89417"/>
                        <a14:foregroundMark x1="59750" y1="62333" x2="62167" y2="87167"/>
                        <a14:foregroundMark x1="59417" y1="65750" x2="49833" y2="84000"/>
                        <a14:foregroundMark x1="59833" y1="76250" x2="59417" y2="76417"/>
                        <a14:foregroundMark x1="34000" y1="44000" x2="29417" y2="50333"/>
                        <a14:foregroundMark x1="29417" y1="50333" x2="29583" y2="58583"/>
                        <a14:foregroundMark x1="29583" y1="58583" x2="29833" y2="58750"/>
                        <a14:foregroundMark x1="51500" y1="52250" x2="57667" y2="83750"/>
                        <a14:foregroundMark x1="76500" y1="77250" x2="79333" y2="84833"/>
                        <a14:foregroundMark x1="79333" y1="84833" x2="79583" y2="85083"/>
                        <a14:foregroundMark x1="85417" y1="75333" x2="85750" y2="81833"/>
                        <a14:foregroundMark x1="89833" y1="67000" x2="89833" y2="67000"/>
                        <a14:foregroundMark x1="89167" y1="66167" x2="90083" y2="68500"/>
                        <a14:foregroundMark x1="90083" y1="65583" x2="90083" y2="67167"/>
                        <a14:foregroundMark x1="45417" y1="58333" x2="41417" y2="96583"/>
                        <a14:foregroundMark x1="32417" y1="74917" x2="32000" y2="94583"/>
                        <a14:foregroundMark x1="28667" y1="73917" x2="28667" y2="99083"/>
                        <a14:foregroundMark x1="25583" y1="70083" x2="26417" y2="97667"/>
                        <a14:foregroundMark x1="46083" y1="73833" x2="52083" y2="99500"/>
                        <a14:foregroundMark x1="62500" y1="77250" x2="68083" y2="98917"/>
                        <a14:foregroundMark x1="68583" y1="70583" x2="70250" y2="88833"/>
                        <a14:foregroundMark x1="70250" y1="88833" x2="70250" y2="88833"/>
                        <a14:foregroundMark x1="89500" y1="76250" x2="84667" y2="85250"/>
                      </a14:backgroundRemoval>
                    </a14:imgEffect>
                  </a14:imgLayer>
                </a14:imgProps>
              </a:ext>
              <a:ext uri="{28A0092B-C50C-407E-A947-70E740481C1C}">
                <a14:useLocalDpi xmlns:a14="http://schemas.microsoft.com/office/drawing/2010/main" val="0"/>
              </a:ext>
            </a:extLst>
          </a:blip>
          <a:stretch>
            <a:fillRect/>
          </a:stretch>
        </p:blipFill>
        <p:spPr>
          <a:xfrm>
            <a:off x="10734997" y="6579778"/>
            <a:ext cx="1910316" cy="1910316"/>
          </a:xfrm>
          <a:prstGeom prst="rect">
            <a:avLst/>
          </a:prstGeom>
        </p:spPr>
      </p:pic>
      <p:sp>
        <p:nvSpPr>
          <p:cNvPr id="2" name="Rectangle 1">
            <a:extLst>
              <a:ext uri="{FF2B5EF4-FFF2-40B4-BE49-F238E27FC236}">
                <a16:creationId xmlns:a16="http://schemas.microsoft.com/office/drawing/2014/main" id="{2AE4D80F-C5AD-4154-B594-E71F92AB1222}"/>
              </a:ext>
            </a:extLst>
          </p:cNvPr>
          <p:cNvSpPr/>
          <p:nvPr/>
        </p:nvSpPr>
        <p:spPr>
          <a:xfrm>
            <a:off x="0" y="0"/>
            <a:ext cx="12192000" cy="1020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descr="Text&#10;&#10;Description automatically generated">
            <a:extLst>
              <a:ext uri="{FF2B5EF4-FFF2-40B4-BE49-F238E27FC236}">
                <a16:creationId xmlns:a16="http://schemas.microsoft.com/office/drawing/2014/main" id="{FDA99FA3-522D-49E4-B8C2-F7D9EA3B9950}"/>
              </a:ext>
            </a:extLst>
          </p:cNvPr>
          <p:cNvPicPr>
            <a:picLocks noChangeAspect="1"/>
          </p:cNvPicPr>
          <p:nvPr/>
        </p:nvPicPr>
        <p:blipFill rotWithShape="1">
          <a:blip r:embed="rId9">
            <a:extLst>
              <a:ext uri="{28A0092B-C50C-407E-A947-70E740481C1C}">
                <a14:useLocalDpi xmlns:a14="http://schemas.microsoft.com/office/drawing/2010/main" val="0"/>
              </a:ext>
            </a:extLst>
          </a:blip>
          <a:srcRect t="26933" b="26134"/>
          <a:stretch/>
        </p:blipFill>
        <p:spPr>
          <a:xfrm>
            <a:off x="10014099" y="18938"/>
            <a:ext cx="2176130" cy="1021330"/>
          </a:xfrm>
          <a:prstGeom prst="rect">
            <a:avLst/>
          </a:prstGeom>
        </p:spPr>
      </p:pic>
      <p:sp>
        <p:nvSpPr>
          <p:cNvPr id="19" name="TextBox 18">
            <a:extLst>
              <a:ext uri="{FF2B5EF4-FFF2-40B4-BE49-F238E27FC236}">
                <a16:creationId xmlns:a16="http://schemas.microsoft.com/office/drawing/2014/main" id="{53360EE3-6392-4625-B85C-F6E1B06904EE}"/>
              </a:ext>
            </a:extLst>
          </p:cNvPr>
          <p:cNvSpPr txBox="1"/>
          <p:nvPr/>
        </p:nvSpPr>
        <p:spPr>
          <a:xfrm>
            <a:off x="95693" y="67938"/>
            <a:ext cx="4777965" cy="923330"/>
          </a:xfrm>
          <a:prstGeom prst="rect">
            <a:avLst/>
          </a:prstGeom>
          <a:noFill/>
        </p:spPr>
        <p:txBody>
          <a:bodyPr wrap="square" rtlCol="0">
            <a:spAutoFit/>
          </a:bodyPr>
          <a:lstStyle/>
          <a:p>
            <a:r>
              <a:rPr lang="en-US" sz="5400" dirty="0" err="1">
                <a:solidFill>
                  <a:schemeClr val="accent1">
                    <a:lumMod val="50000"/>
                  </a:schemeClr>
                </a:solidFill>
                <a:latin typeface="Bree Serif" panose="02000503040000020004" pitchFamily="50" charset="0"/>
              </a:rPr>
              <a:t>Mô</a:t>
            </a:r>
            <a:r>
              <a:rPr lang="en-US" sz="5400" dirty="0">
                <a:solidFill>
                  <a:schemeClr val="accent1">
                    <a:lumMod val="50000"/>
                  </a:schemeClr>
                </a:solidFill>
                <a:latin typeface="Bree Serif" panose="02000503040000020004" pitchFamily="50" charset="0"/>
              </a:rPr>
              <a:t> </a:t>
            </a:r>
            <a:r>
              <a:rPr lang="en-US" sz="5400" dirty="0" err="1">
                <a:solidFill>
                  <a:schemeClr val="accent1">
                    <a:lumMod val="50000"/>
                  </a:schemeClr>
                </a:solidFill>
                <a:latin typeface="Bree Serif" panose="02000503040000020004" pitchFamily="50" charset="0"/>
              </a:rPr>
              <a:t>hình</a:t>
            </a:r>
            <a:r>
              <a:rPr lang="en-US" sz="5400" dirty="0">
                <a:solidFill>
                  <a:schemeClr val="accent1">
                    <a:lumMod val="50000"/>
                  </a:schemeClr>
                </a:solidFill>
                <a:latin typeface="Bree Serif" panose="02000503040000020004" pitchFamily="50" charset="0"/>
              </a:rPr>
              <a:t> ERD</a:t>
            </a:r>
            <a:endParaRPr lang="vi-VN" sz="5400" dirty="0">
              <a:solidFill>
                <a:schemeClr val="accent1">
                  <a:lumMod val="50000"/>
                </a:schemeClr>
              </a:solidFill>
              <a:latin typeface="Bree Serif" panose="02000503040000020004" pitchFamily="50" charset="0"/>
            </a:endParaRPr>
          </a:p>
        </p:txBody>
      </p:sp>
      <p:pic>
        <p:nvPicPr>
          <p:cNvPr id="20" name="Picture 19">
            <a:extLst>
              <a:ext uri="{FF2B5EF4-FFF2-40B4-BE49-F238E27FC236}">
                <a16:creationId xmlns:a16="http://schemas.microsoft.com/office/drawing/2014/main" id="{D6AA3D02-893A-4AAA-BD5D-E287C4EA4AF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4133918" y="58717"/>
            <a:ext cx="858984" cy="780025"/>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B0DCF57E-049B-46C5-9BFE-963FA0041E7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4" b="99740" l="4297" r="99707">
                        <a14:foregroundMark x1="91211" y1="63932" x2="91113" y2="66406"/>
                        <a14:foregroundMark x1="92188" y1="76953" x2="98047" y2="95313"/>
                        <a14:foregroundMark x1="66699" y1="79167" x2="80957" y2="91016"/>
                        <a14:foregroundMark x1="41602" y1="87760" x2="65625" y2="90495"/>
                        <a14:foregroundMark x1="34180" y1="84115" x2="46484" y2="98568"/>
                        <a14:foregroundMark x1="46484" y1="98568" x2="49609" y2="99740"/>
                        <a14:foregroundMark x1="22168" y1="78516" x2="18359" y2="91406"/>
                        <a14:foregroundMark x1="14160" y1="83594" x2="12012" y2="97266"/>
                        <a14:foregroundMark x1="10742" y1="91016" x2="11719" y2="99740"/>
                        <a14:foregroundMark x1="5273" y1="93359" x2="5566" y2="96094"/>
                        <a14:foregroundMark x1="21191" y1="92708" x2="24414" y2="99740"/>
                        <a14:foregroundMark x1="24414" y1="99740" x2="24414" y2="99740"/>
                        <a14:foregroundMark x1="34863" y1="69792" x2="23535" y2="79948"/>
                        <a14:foregroundMark x1="21484" y1="73307" x2="17090" y2="77083"/>
                        <a14:foregroundMark x1="19141" y1="67839" x2="21289" y2="66797"/>
                        <a14:foregroundMark x1="18652" y1="67057" x2="22559" y2="66406"/>
                        <a14:foregroundMark x1="19141" y1="66406" x2="21484" y2="64193"/>
                        <a14:foregroundMark x1="32910" y1="20443" x2="32910" y2="20443"/>
                        <a14:foregroundMark x1="36230" y1="19141" x2="36230" y2="19141"/>
                        <a14:foregroundMark x1="40918" y1="18229" x2="40918" y2="18229"/>
                        <a14:foregroundMark x1="46680" y1="17578" x2="46680" y2="17578"/>
                        <a14:foregroundMark x1="48926" y1="17318" x2="48926" y2="17318"/>
                        <a14:foregroundMark x1="53320" y1="17448" x2="53516" y2="17318"/>
                        <a14:foregroundMark x1="56250" y1="17057" x2="56250" y2="17057"/>
                        <a14:foregroundMark x1="82129" y1="9635" x2="82129" y2="9635"/>
                        <a14:foregroundMark x1="83203" y1="9766" x2="83691" y2="13021"/>
                        <a14:foregroundMark x1="82813" y1="17057" x2="86523" y2="33203"/>
                        <a14:foregroundMark x1="54492" y1="35547" x2="51270" y2="67318"/>
                        <a14:foregroundMark x1="51270" y1="67318" x2="51074" y2="67708"/>
                        <a14:foregroundMark x1="32617" y1="39714" x2="29102" y2="69661"/>
                        <a14:foregroundMark x1="24121" y1="42839" x2="30762" y2="80339"/>
                        <a14:foregroundMark x1="30762" y1="80339" x2="34277" y2="85807"/>
                        <a14:foregroundMark x1="39453" y1="60026" x2="67285" y2="94792"/>
                        <a14:foregroundMark x1="67285" y1="94792" x2="72070" y2="93099"/>
                        <a14:foregroundMark x1="66699" y1="63802" x2="69922" y2="89453"/>
                        <a14:foregroundMark x1="69922" y1="89453" x2="70215" y2="88151"/>
                        <a14:foregroundMark x1="73145" y1="52865" x2="73633" y2="88021"/>
                        <a14:foregroundMark x1="73633" y1="88021" x2="73926" y2="70182"/>
                        <a14:foregroundMark x1="71777" y1="45964" x2="74609" y2="76823"/>
                        <a14:foregroundMark x1="74609" y1="76823" x2="75488" y2="69401"/>
                        <a14:foregroundMark x1="75488" y1="69401" x2="75488" y2="69401"/>
                        <a14:foregroundMark x1="76758" y1="36589" x2="77734" y2="73568"/>
                        <a14:foregroundMark x1="77734" y1="73568" x2="77734" y2="72396"/>
                        <a14:foregroundMark x1="79004" y1="48958" x2="79102" y2="70443"/>
                        <a14:foregroundMark x1="79102" y1="70443" x2="79297" y2="69271"/>
                        <a14:foregroundMark x1="79688" y1="39063" x2="64746" y2="70052"/>
                        <a14:foregroundMark x1="64746" y1="70052" x2="64258" y2="69792"/>
                        <a14:foregroundMark x1="57520" y1="57943" x2="44141" y2="72526"/>
                        <a14:foregroundMark x1="62500" y1="47396" x2="50488" y2="67708"/>
                        <a14:foregroundMark x1="50488" y1="67708" x2="50195" y2="67188"/>
                        <a14:foregroundMark x1="55371" y1="46224" x2="48828" y2="72917"/>
                        <a14:foregroundMark x1="48828" y1="72917" x2="48730" y2="71094"/>
                        <a14:foregroundMark x1="51953" y1="45703" x2="37695" y2="70052"/>
                        <a14:foregroundMark x1="37695" y1="70052" x2="37891" y2="68620"/>
                        <a14:foregroundMark x1="38184" y1="57943" x2="68359" y2="56250"/>
                        <a14:foregroundMark x1="68359" y1="56250" x2="68359" y2="56250"/>
                        <a14:foregroundMark x1="31543" y1="47526" x2="50586" y2="44531"/>
                        <a14:foregroundMark x1="31641" y1="40885" x2="58301" y2="33333"/>
                        <a14:foregroundMark x1="58301" y1="33333" x2="58301" y2="33333"/>
                        <a14:foregroundMark x1="39160" y1="33464" x2="57031" y2="27214"/>
                        <a14:foregroundMark x1="49121" y1="24609" x2="65527" y2="22656"/>
                        <a14:foregroundMark x1="72266" y1="22266" x2="84961" y2="26042"/>
                        <a14:foregroundMark x1="84277" y1="27214" x2="85938" y2="43099"/>
                        <a14:foregroundMark x1="85938" y1="43099" x2="87598" y2="45833"/>
                        <a14:foregroundMark x1="86230" y1="34375" x2="83496" y2="65234"/>
                        <a14:foregroundMark x1="85254" y1="53646" x2="85059" y2="78516"/>
                        <a14:foregroundMark x1="85059" y1="78516" x2="85059" y2="73958"/>
                        <a14:foregroundMark x1="83496" y1="56510" x2="83594" y2="78516"/>
                        <a14:foregroundMark x1="83594" y1="78516" x2="83984" y2="77083"/>
                        <a14:foregroundMark x1="85059" y1="57552" x2="85840" y2="87109"/>
                        <a14:foregroundMark x1="85840" y1="87109" x2="86035" y2="86458"/>
                        <a14:foregroundMark x1="79395" y1="53125" x2="90723" y2="80339"/>
                        <a14:foregroundMark x1="86035" y1="58724" x2="89063" y2="79297"/>
                        <a14:foregroundMark x1="85254" y1="53125" x2="89160" y2="75781"/>
                        <a14:foregroundMark x1="80859" y1="36328" x2="84961" y2="53646"/>
                        <a14:foregroundMark x1="77051" y1="26302" x2="73633" y2="45833"/>
                        <a14:foregroundMark x1="73633" y1="45833" x2="73340" y2="46354"/>
                        <a14:foregroundMark x1="69434" y1="27995" x2="54199" y2="48438"/>
                        <a14:foregroundMark x1="60254" y1="41276" x2="58301" y2="49870"/>
                        <a14:foregroundMark x1="58301" y1="49870" x2="62402" y2="48307"/>
                        <a14:foregroundMark x1="75000" y1="36979" x2="72754" y2="48828"/>
                        <a14:foregroundMark x1="72754" y1="48828" x2="72168" y2="50130"/>
                        <a14:foregroundMark x1="71289" y1="40755" x2="69434" y2="45182"/>
                        <a14:foregroundMark x1="70410" y1="38151" x2="68262" y2="52083"/>
                        <a14:foregroundMark x1="68750" y1="46745" x2="68652" y2="53125"/>
                        <a14:foregroundMark x1="68066" y1="44661" x2="60645" y2="65625"/>
                        <a14:foregroundMark x1="59570" y1="73307" x2="56152" y2="84766"/>
                        <a14:foregroundMark x1="56152" y1="84766" x2="56055" y2="84766"/>
                        <a14:foregroundMark x1="50391" y1="69531" x2="52637" y2="82031"/>
                        <a14:foregroundMark x1="44336" y1="77865" x2="51660" y2="85677"/>
                        <a14:foregroundMark x1="51660" y1="85677" x2="57813" y2="86328"/>
                        <a14:foregroundMark x1="42871" y1="76302" x2="65820" y2="78255"/>
                        <a14:foregroundMark x1="35352" y1="76953" x2="62109" y2="79557"/>
                        <a14:foregroundMark x1="42090" y1="79297" x2="53223" y2="81250"/>
                        <a14:foregroundMark x1="30957" y1="47135" x2="35840" y2="52995"/>
                        <a14:foregroundMark x1="35840" y1="52995" x2="38086" y2="54167"/>
                        <a14:foregroundMark x1="35742" y1="35807" x2="39941" y2="45182"/>
                        <a14:foregroundMark x1="39941" y1="45182" x2="41113" y2="46354"/>
                        <a14:foregroundMark x1="38770" y1="36458" x2="40332" y2="43099"/>
                        <a14:foregroundMark x1="40332" y1="43099" x2="40527" y2="42708"/>
                        <a14:foregroundMark x1="40820" y1="37240" x2="43750" y2="48177"/>
                        <a14:foregroundMark x1="43750" y1="48177" x2="43555" y2="48307"/>
                        <a14:foregroundMark x1="37793" y1="34375" x2="47461" y2="53776"/>
                        <a14:foregroundMark x1="47461" y1="53776" x2="47754" y2="52604"/>
                        <a14:foregroundMark x1="39355" y1="30859" x2="51074" y2="30599"/>
                        <a14:foregroundMark x1="51074" y1="30599" x2="60840" y2="23958"/>
                        <a14:foregroundMark x1="45020" y1="22396" x2="54004" y2="23828"/>
                        <a14:foregroundMark x1="54004" y1="23828" x2="61719" y2="20964"/>
                        <a14:foregroundMark x1="48242" y1="20182" x2="60742" y2="20703"/>
                        <a14:foregroundMark x1="59766" y1="20573" x2="73633" y2="20573"/>
                        <a14:foregroundMark x1="67188" y1="21484" x2="80762" y2="23568"/>
                        <a14:foregroundMark x1="80762" y1="23568" x2="80762" y2="23698"/>
                        <a14:foregroundMark x1="41504" y1="29427" x2="21094" y2="44141"/>
                        <a14:foregroundMark x1="24121" y1="35156" x2="23242" y2="56250"/>
                        <a14:foregroundMark x1="24707" y1="70833" x2="24902" y2="69010"/>
                        <a14:foregroundMark x1="25586" y1="31120" x2="27246" y2="44141"/>
                        <a14:foregroundMark x1="24512" y1="17057" x2="25586" y2="28125"/>
                        <a14:foregroundMark x1="26367" y1="13281" x2="27246" y2="31510"/>
                        <a14:foregroundMark x1="24316" y1="20052" x2="22949" y2="33203"/>
                        <a14:foregroundMark x1="22266" y1="21354" x2="20996" y2="40365"/>
                        <a14:foregroundMark x1="20996" y1="40365" x2="21387" y2="41016"/>
                        <a14:foregroundMark x1="30859" y1="27474" x2="44531" y2="28385"/>
                        <a14:foregroundMark x1="44531" y1="28385" x2="48828" y2="26953"/>
                        <a14:foregroundMark x1="32324" y1="22135" x2="45996" y2="22135"/>
                        <a14:foregroundMark x1="19531" y1="60286" x2="19531" y2="60286"/>
                        <a14:foregroundMark x1="19531" y1="52865" x2="19531" y2="52865"/>
                        <a14:foregroundMark x1="19141" y1="50000" x2="19141" y2="50000"/>
                        <a14:foregroundMark x1="19531" y1="47135" x2="19531" y2="47135"/>
                        <a14:foregroundMark x1="87012" y1="30859" x2="88184" y2="53646"/>
                        <a14:foregroundMark x1="82910" y1="18099" x2="86426" y2="23698"/>
                        <a14:foregroundMark x1="85742" y1="11849" x2="85742" y2="17318"/>
                        <a14:foregroundMark x1="56543" y1="56120" x2="57617" y2="75521"/>
                        <a14:foregroundMark x1="19043" y1="62370" x2="19043" y2="62370"/>
                        <a14:foregroundMark x1="19238" y1="58724" x2="19238" y2="58203"/>
                        <a14:foregroundMark x1="19141" y1="54688" x2="19141" y2="54167"/>
                        <a14:foregroundMark x1="19434" y1="51693" x2="19434" y2="51432"/>
                        <a14:foregroundMark x1="19238" y1="47786" x2="19336" y2="51172"/>
                        <a14:foregroundMark x1="19434" y1="54167" x2="19434" y2="58203"/>
                        <a14:foregroundMark x1="19336" y1="46224" x2="19434" y2="38411"/>
                        <a14:foregroundMark x1="19531" y1="36719" x2="20020" y2="27344"/>
                        <a14:foregroundMark x1="19824" y1="27214" x2="19824" y2="18880"/>
                        <a14:foregroundMark x1="20508" y1="17057" x2="21289" y2="13932"/>
                        <a14:foregroundMark x1="21777" y1="13281" x2="22852" y2="12370"/>
                        <a14:foregroundMark x1="23438" y1="11198" x2="23633" y2="10938"/>
                        <a14:foregroundMark x1="24219" y1="10547" x2="24219" y2="10547"/>
                        <a14:foregroundMark x1="25781" y1="10156" x2="25781" y2="10156"/>
                        <a14:foregroundMark x1="27539" y1="11068" x2="27539" y2="11068"/>
                        <a14:foregroundMark x1="28320" y1="11719" x2="28418" y2="11849"/>
                        <a14:foregroundMark x1="29199" y1="13151" x2="29199" y2="13281"/>
                        <a14:foregroundMark x1="29980" y1="15234" x2="29980" y2="15365"/>
                        <a14:foregroundMark x1="30176" y1="14844" x2="30176" y2="14844"/>
                        <a14:foregroundMark x1="30957" y1="18229" x2="30957" y2="18229"/>
                        <a14:foregroundMark x1="31445" y1="19661" x2="31445" y2="19792"/>
                        <a14:foregroundMark x1="33887" y1="20182" x2="33887" y2="20182"/>
                        <a14:foregroundMark x1="38184" y1="19010" x2="38184" y2="19010"/>
                        <a14:foregroundMark x1="59277" y1="17057" x2="59473" y2="16927"/>
                        <a14:foregroundMark x1="67676" y1="17448" x2="67676" y2="17448"/>
                        <a14:foregroundMark x1="63184" y1="17318" x2="63184" y2="17318"/>
                        <a14:foregroundMark x1="70313" y1="17448" x2="70313" y2="17448"/>
                        <a14:foregroundMark x1="73145" y1="18229" x2="73145" y2="18229"/>
                        <a14:foregroundMark x1="76367" y1="18620" x2="76367" y2="18620"/>
                        <a14:foregroundMark x1="79395" y1="19271" x2="79492" y2="19141"/>
                        <a14:foregroundMark x1="80078" y1="18359" x2="78809" y2="20703"/>
                        <a14:foregroundMark x1="78711" y1="16146" x2="78711" y2="16797"/>
                        <a14:foregroundMark x1="80371" y1="11458" x2="80371" y2="11458"/>
                        <a14:foregroundMark x1="85156" y1="8854" x2="85156" y2="8854"/>
                        <a14:foregroundMark x1="79785" y1="12370" x2="79785" y2="12370"/>
                        <a14:foregroundMark x1="80762" y1="10677" x2="80859" y2="10677"/>
                        <a14:foregroundMark x1="81445" y1="9896" x2="81445" y2="9896"/>
                        <a14:foregroundMark x1="87695" y1="10547" x2="87695" y2="10547"/>
                        <a14:foregroundMark x1="86523" y1="9375" x2="86426" y2="9375"/>
                        <a14:foregroundMark x1="88672" y1="12760" x2="88672" y2="12760"/>
                        <a14:foregroundMark x1="88379" y1="11719" x2="88379" y2="11719"/>
                        <a14:foregroundMark x1="91016" y1="36979" x2="91016" y2="36979"/>
                        <a14:foregroundMark x1="90527" y1="33854" x2="90625" y2="36068"/>
                        <a14:foregroundMark x1="90625" y1="37630" x2="90820" y2="40755"/>
                        <a14:foregroundMark x1="90918" y1="40885" x2="90918" y2="45313"/>
                        <a14:foregroundMark x1="91113" y1="45833" x2="91113" y2="50911"/>
                        <a14:foregroundMark x1="91211" y1="50000" x2="91797" y2="57161"/>
                        <a14:foregroundMark x1="91602" y1="57813" x2="91699" y2="64974"/>
                        <a14:foregroundMark x1="91699" y1="64974" x2="91699" y2="64974"/>
                        <a14:foregroundMark x1="91992" y1="70703" x2="92578" y2="78255"/>
                        <a14:foregroundMark x1="92578" y1="78255" x2="92578" y2="78255"/>
                        <a14:foregroundMark x1="92188" y1="70573" x2="93164" y2="73568"/>
                        <a14:foregroundMark x1="92773" y1="64583" x2="94629" y2="66927"/>
                        <a14:foregroundMark x1="95313" y1="67839" x2="96387" y2="69271"/>
                        <a14:foregroundMark x1="97461" y1="70313" x2="97461" y2="70313"/>
                        <a14:foregroundMark x1="97852" y1="71354" x2="99023" y2="72656"/>
                        <a14:foregroundMark x1="98633" y1="95833" x2="98242" y2="99479"/>
                        <a14:foregroundMark x1="7031" y1="95703" x2="6934" y2="99609"/>
                        <a14:foregroundMark x1="4297" y1="98568" x2="4297" y2="96484"/>
                        <a14:foregroundMark x1="4492" y1="94922" x2="4590" y2="92188"/>
                        <a14:foregroundMark x1="4688" y1="91406" x2="5078" y2="88411"/>
                        <a14:foregroundMark x1="5371" y1="86198" x2="6934" y2="83333"/>
                        <a14:foregroundMark x1="6641" y1="82161" x2="8789" y2="79297"/>
                        <a14:foregroundMark x1="8691" y1="77344" x2="10059" y2="75130"/>
                        <a14:foregroundMark x1="11816" y1="72266" x2="13477" y2="70313"/>
                        <a14:foregroundMark x1="99707" y1="73698" x2="99707" y2="73698"/>
                      </a14:backgroundRemoval>
                    </a14:imgEffect>
                  </a14:imgLayer>
                </a14:imgProps>
              </a:ext>
              <a:ext uri="{28A0092B-C50C-407E-A947-70E740481C1C}">
                <a14:useLocalDpi xmlns:a14="http://schemas.microsoft.com/office/drawing/2010/main" val="0"/>
              </a:ext>
            </a:extLst>
          </a:blip>
          <a:stretch>
            <a:fillRect/>
          </a:stretch>
        </p:blipFill>
        <p:spPr>
          <a:xfrm>
            <a:off x="10409274" y="5522285"/>
            <a:ext cx="1780955" cy="1335716"/>
          </a:xfrm>
          <a:prstGeom prst="rect">
            <a:avLst/>
          </a:prstGeom>
        </p:spPr>
      </p:pic>
      <p:sp>
        <p:nvSpPr>
          <p:cNvPr id="13" name="Text 1">
            <a:extLst>
              <a:ext uri="{FF2B5EF4-FFF2-40B4-BE49-F238E27FC236}">
                <a16:creationId xmlns:a16="http://schemas.microsoft.com/office/drawing/2014/main" id="{C328F75D-8E6C-47CF-B491-513BA49CA3D6}"/>
              </a:ext>
            </a:extLst>
          </p:cNvPr>
          <p:cNvSpPr/>
          <p:nvPr/>
        </p:nvSpPr>
        <p:spPr>
          <a:xfrm>
            <a:off x="72213" y="1024423"/>
            <a:ext cx="13064490" cy="357902"/>
          </a:xfrm>
          <a:prstGeom prst="rect">
            <a:avLst/>
          </a:prstGeom>
          <a:noFill/>
          <a:ln/>
        </p:spPr>
        <p:txBody>
          <a:bodyPr wrap="none" lIns="0" tIns="0" rIns="0" bIns="0" rtlCol="0" anchor="t"/>
          <a:lstStyle/>
          <a:p>
            <a:pPr marL="0" indent="0" algn="l">
              <a:lnSpc>
                <a:spcPts val="2800"/>
              </a:lnSpc>
              <a:buNone/>
            </a:pPr>
            <a:endParaRPr lang="en-US" sz="1750" dirty="0">
              <a:solidFill>
                <a:srgbClr val="E5E0DF"/>
              </a:solidFill>
              <a:latin typeface="Nunito" pitchFamily="2" charset="0"/>
              <a:ea typeface="Roboto" pitchFamily="34" charset="-122"/>
            </a:endParaRPr>
          </a:p>
        </p:txBody>
      </p:sp>
      <p:pic>
        <p:nvPicPr>
          <p:cNvPr id="5" name="Picture 4">
            <a:extLst>
              <a:ext uri="{FF2B5EF4-FFF2-40B4-BE49-F238E27FC236}">
                <a16:creationId xmlns:a16="http://schemas.microsoft.com/office/drawing/2014/main" id="{642190E3-265D-47B7-8330-24B1EF4FA5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338" y="1327298"/>
            <a:ext cx="9209312" cy="5023261"/>
          </a:xfrm>
          <a:prstGeom prst="rect">
            <a:avLst/>
          </a:prstGeom>
        </p:spPr>
      </p:pic>
    </p:spTree>
    <p:extLst>
      <p:ext uri="{BB962C8B-B14F-4D97-AF65-F5344CB8AC3E}">
        <p14:creationId xmlns:p14="http://schemas.microsoft.com/office/powerpoint/2010/main" val="423337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E5DCDF-CA64-4E5E-A5CC-2300346D8AA5}"/>
              </a:ext>
            </a:extLst>
          </p:cNvPr>
          <p:cNvSpPr/>
          <p:nvPr/>
        </p:nvSpPr>
        <p:spPr>
          <a:xfrm>
            <a:off x="0" y="0"/>
            <a:ext cx="12192000" cy="6858000"/>
          </a:xfrm>
          <a:prstGeom prst="rect">
            <a:avLst/>
          </a:prstGeom>
          <a:solidFill>
            <a:srgbClr val="29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4" name="Group 23">
            <a:extLst>
              <a:ext uri="{FF2B5EF4-FFF2-40B4-BE49-F238E27FC236}">
                <a16:creationId xmlns:a16="http://schemas.microsoft.com/office/drawing/2014/main" id="{8744F960-E55A-4AD7-93F5-A4E7BA2E216A}"/>
              </a:ext>
            </a:extLst>
          </p:cNvPr>
          <p:cNvGrpSpPr/>
          <p:nvPr/>
        </p:nvGrpSpPr>
        <p:grpSpPr>
          <a:xfrm>
            <a:off x="0" y="4728899"/>
            <a:ext cx="12192000" cy="2134072"/>
            <a:chOff x="0" y="4728899"/>
            <a:chExt cx="12192000" cy="2134072"/>
          </a:xfrm>
        </p:grpSpPr>
        <p:sp>
          <p:nvSpPr>
            <p:cNvPr id="11" name="Rectangle 10">
              <a:extLst>
                <a:ext uri="{FF2B5EF4-FFF2-40B4-BE49-F238E27FC236}">
                  <a16:creationId xmlns:a16="http://schemas.microsoft.com/office/drawing/2014/main" id="{88A5179F-C6AE-486B-AF6C-299453D40F0D}"/>
                </a:ext>
              </a:extLst>
            </p:cNvPr>
            <p:cNvSpPr/>
            <p:nvPr/>
          </p:nvSpPr>
          <p:spPr>
            <a:xfrm>
              <a:off x="0" y="5687314"/>
              <a:ext cx="12192000" cy="1175657"/>
            </a:xfrm>
            <a:prstGeom prst="rect">
              <a:avLst/>
            </a:prstGeom>
            <a:solidFill>
              <a:srgbClr val="A1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descr="A picture containing text&#10;&#10;Description automatically generated">
              <a:extLst>
                <a:ext uri="{FF2B5EF4-FFF2-40B4-BE49-F238E27FC236}">
                  <a16:creationId xmlns:a16="http://schemas.microsoft.com/office/drawing/2014/main" id="{0BB49912-C8A3-439D-B536-CAAED7098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2563" y="4728899"/>
              <a:ext cx="1719437" cy="212910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43A501A8-72DD-498F-B298-A2F942399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24" y="5018314"/>
              <a:ext cx="1747458" cy="1747458"/>
            </a:xfrm>
            <a:prstGeom prst="rect">
              <a:avLst/>
            </a:prstGeom>
          </p:spPr>
        </p:pic>
      </p:grpSp>
      <p:sp>
        <p:nvSpPr>
          <p:cNvPr id="18" name="TextBox 17">
            <a:extLst>
              <a:ext uri="{FF2B5EF4-FFF2-40B4-BE49-F238E27FC236}">
                <a16:creationId xmlns:a16="http://schemas.microsoft.com/office/drawing/2014/main" id="{DF3E12A9-005C-4FEF-B0BA-F2836BA1E998}"/>
              </a:ext>
            </a:extLst>
          </p:cNvPr>
          <p:cNvSpPr txBox="1"/>
          <p:nvPr/>
        </p:nvSpPr>
        <p:spPr>
          <a:xfrm>
            <a:off x="3160059" y="2551837"/>
            <a:ext cx="5871881" cy="1754326"/>
          </a:xfrm>
          <a:prstGeom prst="rect">
            <a:avLst/>
          </a:prstGeom>
          <a:noFill/>
        </p:spPr>
        <p:txBody>
          <a:bodyPr wrap="square" rtlCol="0">
            <a:spAutoFit/>
          </a:bodyPr>
          <a:lstStyle/>
          <a:p>
            <a:pPr algn="ctr"/>
            <a:r>
              <a:rPr lang="vi-VN" sz="5400" dirty="0">
                <a:ln>
                  <a:solidFill>
                    <a:schemeClr val="tx1"/>
                  </a:solidFill>
                </a:ln>
                <a:solidFill>
                  <a:schemeClr val="accent6">
                    <a:lumMod val="40000"/>
                    <a:lumOff val="60000"/>
                  </a:schemeClr>
                </a:solidFill>
                <a:latin typeface="Bree Serif" panose="02000503040000020004" pitchFamily="50" charset="0"/>
              </a:rPr>
              <a:t>Nội Dung </a:t>
            </a:r>
            <a:r>
              <a:rPr lang="en-US" sz="5400" dirty="0">
                <a:ln>
                  <a:solidFill>
                    <a:schemeClr val="tx1"/>
                  </a:solidFill>
                </a:ln>
                <a:solidFill>
                  <a:schemeClr val="accent6">
                    <a:lumMod val="40000"/>
                    <a:lumOff val="60000"/>
                  </a:schemeClr>
                </a:solidFill>
                <a:latin typeface="Bree Serif" panose="02000503040000020004" pitchFamily="50" charset="0"/>
              </a:rPr>
              <a:t>3</a:t>
            </a:r>
            <a:r>
              <a:rPr lang="vi-VN" sz="5400" dirty="0">
                <a:ln>
                  <a:solidFill>
                    <a:schemeClr val="tx1"/>
                  </a:solidFill>
                </a:ln>
                <a:solidFill>
                  <a:schemeClr val="accent6">
                    <a:lumMod val="40000"/>
                    <a:lumOff val="60000"/>
                  </a:schemeClr>
                </a:solidFill>
                <a:latin typeface="Bree Serif" panose="02000503040000020004" pitchFamily="50" charset="0"/>
              </a:rPr>
              <a:t>: </a:t>
            </a:r>
            <a:r>
              <a:rPr lang="en-US" sz="5400" dirty="0" err="1">
                <a:ln>
                  <a:solidFill>
                    <a:schemeClr val="tx1"/>
                  </a:solidFill>
                </a:ln>
                <a:solidFill>
                  <a:schemeClr val="accent6">
                    <a:lumMod val="40000"/>
                    <a:lumOff val="60000"/>
                  </a:schemeClr>
                </a:solidFill>
                <a:latin typeface="Bree Serif" panose="02000503040000020004" pitchFamily="50" charset="0"/>
              </a:rPr>
              <a:t>Xây</a:t>
            </a:r>
            <a:r>
              <a:rPr lang="en-US" sz="5400" dirty="0">
                <a:ln>
                  <a:solidFill>
                    <a:schemeClr val="tx1"/>
                  </a:solidFill>
                </a:ln>
                <a:solidFill>
                  <a:schemeClr val="accent6">
                    <a:lumMod val="40000"/>
                    <a:lumOff val="60000"/>
                  </a:schemeClr>
                </a:solidFill>
                <a:latin typeface="Bree Serif" panose="02000503040000020004" pitchFamily="50" charset="0"/>
              </a:rPr>
              <a:t> </a:t>
            </a:r>
            <a:r>
              <a:rPr lang="en-US" sz="5400" dirty="0" err="1">
                <a:ln>
                  <a:solidFill>
                    <a:schemeClr val="tx1"/>
                  </a:solidFill>
                </a:ln>
                <a:solidFill>
                  <a:schemeClr val="accent6">
                    <a:lumMod val="40000"/>
                    <a:lumOff val="60000"/>
                  </a:schemeClr>
                </a:solidFill>
                <a:latin typeface="Bree Serif" panose="02000503040000020004" pitchFamily="50" charset="0"/>
              </a:rPr>
              <a:t>dựng</a:t>
            </a:r>
            <a:r>
              <a:rPr lang="en-US" sz="5400" dirty="0">
                <a:ln>
                  <a:solidFill>
                    <a:schemeClr val="tx1"/>
                  </a:solidFill>
                </a:ln>
                <a:solidFill>
                  <a:schemeClr val="accent6">
                    <a:lumMod val="40000"/>
                    <a:lumOff val="60000"/>
                  </a:schemeClr>
                </a:solidFill>
                <a:latin typeface="Bree Serif" panose="02000503040000020004" pitchFamily="50" charset="0"/>
              </a:rPr>
              <a:t> CSDL (SQL)</a:t>
            </a:r>
            <a:endParaRPr lang="vi-VN" sz="5400" dirty="0">
              <a:ln>
                <a:solidFill>
                  <a:schemeClr val="tx1"/>
                </a:solidFill>
              </a:ln>
              <a:solidFill>
                <a:schemeClr val="accent6">
                  <a:lumMod val="40000"/>
                  <a:lumOff val="60000"/>
                </a:schemeClr>
              </a:solidFill>
              <a:latin typeface="Bree Serif" panose="02000503040000020004" pitchFamily="50" charset="0"/>
            </a:endParaRPr>
          </a:p>
        </p:txBody>
      </p:sp>
      <p:grpSp>
        <p:nvGrpSpPr>
          <p:cNvPr id="23" name="Group 22">
            <a:extLst>
              <a:ext uri="{FF2B5EF4-FFF2-40B4-BE49-F238E27FC236}">
                <a16:creationId xmlns:a16="http://schemas.microsoft.com/office/drawing/2014/main" id="{F4D1001E-91AA-45A1-9AEC-886099CFA74F}"/>
              </a:ext>
            </a:extLst>
          </p:cNvPr>
          <p:cNvGrpSpPr/>
          <p:nvPr/>
        </p:nvGrpSpPr>
        <p:grpSpPr>
          <a:xfrm>
            <a:off x="0" y="-230483"/>
            <a:ext cx="12192000" cy="1641594"/>
            <a:chOff x="0" y="-230483"/>
            <a:chExt cx="12192000" cy="1641594"/>
          </a:xfrm>
        </p:grpSpPr>
        <p:sp>
          <p:nvSpPr>
            <p:cNvPr id="10" name="Rectangle 9">
              <a:extLst>
                <a:ext uri="{FF2B5EF4-FFF2-40B4-BE49-F238E27FC236}">
                  <a16:creationId xmlns:a16="http://schemas.microsoft.com/office/drawing/2014/main" id="{BE68562C-B923-4C32-90E5-1AC87856FC2E}"/>
                </a:ext>
              </a:extLst>
            </p:cNvPr>
            <p:cNvSpPr/>
            <p:nvPr/>
          </p:nvSpPr>
          <p:spPr>
            <a:xfrm>
              <a:off x="0" y="0"/>
              <a:ext cx="12192000" cy="1180628"/>
            </a:xfrm>
            <a:prstGeom prst="rect">
              <a:avLst/>
            </a:prstGeom>
            <a:solidFill>
              <a:srgbClr val="B7FF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descr="Text&#10;&#10;Description automatically generated">
              <a:extLst>
                <a:ext uri="{FF2B5EF4-FFF2-40B4-BE49-F238E27FC236}">
                  <a16:creationId xmlns:a16="http://schemas.microsoft.com/office/drawing/2014/main" id="{CDC35268-C5DA-4981-9F82-287D2A064FAE}"/>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4843524" y="0"/>
              <a:ext cx="2504952" cy="1175657"/>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7A6F0D7E-0784-4567-BCDF-0AAB1EA108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906" b="90551" l="9596" r="90404">
                          <a14:foregroundMark x1="40909" y1="7087" x2="49495" y2="5906"/>
                          <a14:foregroundMark x1="90909" y1="34646" x2="89394" y2="52362"/>
                          <a14:foregroundMark x1="40404" y1="90551" x2="40404" y2="90551"/>
                        </a14:backgroundRemoval>
                      </a14:imgEffect>
                    </a14:imgLayer>
                  </a14:imgProps>
                </a:ext>
                <a:ext uri="{28A0092B-C50C-407E-A947-70E740481C1C}">
                  <a14:useLocalDpi xmlns:a14="http://schemas.microsoft.com/office/drawing/2010/main" val="0"/>
                </a:ext>
              </a:extLst>
            </a:blip>
            <a:stretch>
              <a:fillRect/>
            </a:stretch>
          </p:blipFill>
          <p:spPr>
            <a:xfrm>
              <a:off x="10947364" y="-4971"/>
              <a:ext cx="1103875" cy="1416082"/>
            </a:xfrm>
            <a:prstGeom prst="rect">
              <a:avLst/>
            </a:prstGeom>
          </p:spPr>
        </p:pic>
        <p:pic>
          <p:nvPicPr>
            <p:cNvPr id="22" name="Picture 21" descr="Shape, square&#10;&#10;Description automatically generated">
              <a:extLst>
                <a:ext uri="{FF2B5EF4-FFF2-40B4-BE49-F238E27FC236}">
                  <a16:creationId xmlns:a16="http://schemas.microsoft.com/office/drawing/2014/main" id="{D85C274D-5D20-4961-A548-B5D051F7EDD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33516" y1="33659" x2="33516" y2="33659"/>
                          <a14:foregroundMark x1="66484" y1="32683" x2="66484" y2="32683"/>
                          <a14:foregroundMark x1="47390" y1="61463" x2="47390" y2="61463"/>
                          <a14:backgroundMark x1="43681" y1="2439" x2="53159" y2="32439"/>
                          <a14:backgroundMark x1="46841" y1="25610" x2="50687" y2="32439"/>
                          <a14:backgroundMark x1="44093" y1="30244" x2="61676" y2="37317"/>
                          <a14:backgroundMark x1="61538" y1="38537" x2="67170" y2="48049"/>
                          <a14:backgroundMark x1="67170" y1="48049" x2="68269" y2="58049"/>
                          <a14:backgroundMark x1="69918" y1="60000" x2="71566" y2="74878"/>
                          <a14:backgroundMark x1="71566" y1="74878" x2="71291" y2="76098"/>
                          <a14:backgroundMark x1="65247" y1="70976" x2="45742" y2="78293"/>
                          <a14:backgroundMark x1="45742" y1="78293" x2="45055" y2="78293"/>
                          <a14:backgroundMark x1="35027" y1="69268" x2="44918" y2="70976"/>
                          <a14:backgroundMark x1="25549" y1="50244" x2="30907" y2="69512"/>
                          <a14:backgroundMark x1="26923" y1="27561" x2="27473" y2="77317"/>
                        </a14:backgroundRemoval>
                      </a14:imgEffect>
                    </a14:imgLayer>
                  </a14:imgProps>
                </a:ext>
                <a:ext uri="{28A0092B-C50C-407E-A947-70E740481C1C}">
                  <a14:useLocalDpi xmlns:a14="http://schemas.microsoft.com/office/drawing/2010/main" val="0"/>
                </a:ext>
              </a:extLst>
            </a:blip>
            <a:srcRect l="22159" r="21107" b="27696"/>
            <a:stretch/>
          </p:blipFill>
          <p:spPr>
            <a:xfrm>
              <a:off x="55206" y="-230483"/>
              <a:ext cx="1856893" cy="1332785"/>
            </a:xfrm>
            <a:prstGeom prst="rect">
              <a:avLst/>
            </a:prstGeom>
          </p:spPr>
        </p:pic>
      </p:grpSp>
    </p:spTree>
    <p:extLst>
      <p:ext uri="{BB962C8B-B14F-4D97-AF65-F5344CB8AC3E}">
        <p14:creationId xmlns:p14="http://schemas.microsoft.com/office/powerpoint/2010/main" val="3753274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ppt_x"/>
                                          </p:val>
                                        </p:tav>
                                        <p:tav tm="100000">
                                          <p:val>
                                            <p:strVal val="#ppt_x"/>
                                          </p:val>
                                        </p:tav>
                                      </p:tavLst>
                                    </p:anim>
                                    <p:anim calcmode="lin" valueType="num">
                                      <p:cBhvr additive="base">
                                        <p:cTn id="1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DB3E3D-5D77-4EA5-8CB1-0AB3A33570B8}"/>
              </a:ext>
            </a:extLst>
          </p:cNvPr>
          <p:cNvSpPr/>
          <p:nvPr/>
        </p:nvSpPr>
        <p:spPr>
          <a:xfrm>
            <a:off x="0" y="0"/>
            <a:ext cx="12192000" cy="6858000"/>
          </a:xfrm>
          <a:prstGeom prst="rect">
            <a:avLst/>
          </a:prstGeom>
          <a:solidFill>
            <a:srgbClr val="A1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Group 19">
            <a:extLst>
              <a:ext uri="{FF2B5EF4-FFF2-40B4-BE49-F238E27FC236}">
                <a16:creationId xmlns:a16="http://schemas.microsoft.com/office/drawing/2014/main" id="{48E856A1-D0A1-4519-A446-2BEAFDDABEAF}"/>
              </a:ext>
            </a:extLst>
          </p:cNvPr>
          <p:cNvGrpSpPr/>
          <p:nvPr/>
        </p:nvGrpSpPr>
        <p:grpSpPr>
          <a:xfrm>
            <a:off x="513735" y="235974"/>
            <a:ext cx="11164529" cy="6282813"/>
            <a:chOff x="513735" y="235974"/>
            <a:chExt cx="11164529" cy="6282813"/>
          </a:xfrm>
        </p:grpSpPr>
        <p:sp>
          <p:nvSpPr>
            <p:cNvPr id="7" name="Rectangle: Rounded Corners 6">
              <a:extLst>
                <a:ext uri="{FF2B5EF4-FFF2-40B4-BE49-F238E27FC236}">
                  <a16:creationId xmlns:a16="http://schemas.microsoft.com/office/drawing/2014/main" id="{7697B0E1-54DC-42F2-93D0-41997C5A48E4}"/>
                </a:ext>
              </a:extLst>
            </p:cNvPr>
            <p:cNvSpPr/>
            <p:nvPr/>
          </p:nvSpPr>
          <p:spPr>
            <a:xfrm>
              <a:off x="513735" y="235974"/>
              <a:ext cx="11164529" cy="6282813"/>
            </a:xfrm>
            <a:prstGeom prst="roundRect">
              <a:avLst>
                <a:gd name="adj" fmla="val 2552"/>
              </a:avLst>
            </a:prstGeom>
            <a:solidFill>
              <a:srgbClr val="25AD9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F2F323FB-4FFF-4600-BFF3-29838315AA5B}"/>
                </a:ext>
              </a:extLst>
            </p:cNvPr>
            <p:cNvSpPr/>
            <p:nvPr/>
          </p:nvSpPr>
          <p:spPr>
            <a:xfrm>
              <a:off x="884902" y="1135626"/>
              <a:ext cx="10471355" cy="5161934"/>
            </a:xfrm>
            <a:prstGeom prst="roundRect">
              <a:avLst>
                <a:gd name="adj" fmla="val 3586"/>
              </a:avLst>
            </a:prstGeom>
            <a:solidFill>
              <a:srgbClr val="B9DFC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Shape&#10;&#10;Description automatically generated">
              <a:extLst>
                <a:ext uri="{FF2B5EF4-FFF2-40B4-BE49-F238E27FC236}">
                  <a16:creationId xmlns:a16="http://schemas.microsoft.com/office/drawing/2014/main" id="{F113B881-C14E-4502-83F4-93D85ECE7A6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1219" b="76703" l="17064" r="45194"/>
                      </a14:imgEffect>
                    </a14:imgLayer>
                  </a14:imgProps>
                </a:ext>
                <a:ext uri="{28A0092B-C50C-407E-A947-70E740481C1C}">
                  <a14:useLocalDpi xmlns:a14="http://schemas.microsoft.com/office/drawing/2010/main" val="0"/>
                </a:ext>
              </a:extLst>
            </a:blip>
            <a:srcRect l="13548" t="59284" r="51290" b="21362"/>
            <a:stretch/>
          </p:blipFill>
          <p:spPr>
            <a:xfrm>
              <a:off x="884902" y="275822"/>
              <a:ext cx="993057" cy="819956"/>
            </a:xfrm>
            <a:prstGeom prst="rect">
              <a:avLst/>
            </a:prstGeom>
          </p:spPr>
        </p:pic>
        <p:pic>
          <p:nvPicPr>
            <p:cNvPr id="11" name="Picture 10" descr="Shape&#10;&#10;Description automatically generated">
              <a:extLst>
                <a:ext uri="{FF2B5EF4-FFF2-40B4-BE49-F238E27FC236}">
                  <a16:creationId xmlns:a16="http://schemas.microsoft.com/office/drawing/2014/main" id="{5C986C04-7382-47B8-BD73-A3337FE43B0D}"/>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81484" b="95075" l="64549" r="88033">
                          <a14:foregroundMark x1="78400" y1="82133" x2="78400" y2="82133"/>
                        </a14:backgroundRemoval>
                      </a14:imgEffect>
                    </a14:imgLayer>
                  </a14:imgProps>
                </a:ext>
                <a:ext uri="{28A0092B-C50C-407E-A947-70E740481C1C}">
                  <a14:useLocalDpi xmlns:a14="http://schemas.microsoft.com/office/drawing/2010/main" val="0"/>
                </a:ext>
              </a:extLst>
            </a:blip>
            <a:srcRect l="61613" t="79785" r="9032" b="3226"/>
            <a:stretch/>
          </p:blipFill>
          <p:spPr>
            <a:xfrm>
              <a:off x="10536426" y="263561"/>
              <a:ext cx="993057" cy="862103"/>
            </a:xfrm>
            <a:prstGeom prst="rect">
              <a:avLst/>
            </a:prstGeom>
          </p:spPr>
        </p:pic>
        <p:pic>
          <p:nvPicPr>
            <p:cNvPr id="12" name="Picture 11" descr="Shape&#10;&#10;Description automatically generated">
              <a:extLst>
                <a:ext uri="{FF2B5EF4-FFF2-40B4-BE49-F238E27FC236}">
                  <a16:creationId xmlns:a16="http://schemas.microsoft.com/office/drawing/2014/main" id="{17A235A3-AE5F-4BE5-9A69-D3ED8E964E72}"/>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84400" b="90800" l="13800" r="50200">
                          <a14:foregroundMark x1="19400" y1="87067" x2="23800" y2="88267"/>
                          <a14:foregroundMark x1="13800" y1="87733" x2="13800" y2="87733"/>
                        </a14:backgroundRemoval>
                      </a14:imgEffect>
                    </a14:imgLayer>
                  </a14:imgProps>
                </a:ext>
                <a:ext uri="{28A0092B-C50C-407E-A947-70E740481C1C}">
                  <a14:useLocalDpi xmlns:a14="http://schemas.microsoft.com/office/drawing/2010/main" val="0"/>
                </a:ext>
              </a:extLst>
            </a:blip>
            <a:srcRect l="11022" t="83656" r="49479" b="8387"/>
            <a:stretch/>
          </p:blipFill>
          <p:spPr>
            <a:xfrm>
              <a:off x="9649569" y="746987"/>
              <a:ext cx="1108079" cy="334824"/>
            </a:xfrm>
            <a:prstGeom prst="rect">
              <a:avLst/>
            </a:prstGeom>
          </p:spPr>
        </p:pic>
        <p:pic>
          <p:nvPicPr>
            <p:cNvPr id="13" name="Picture 12" descr="Shape&#10;&#10;Description automatically generated">
              <a:extLst>
                <a:ext uri="{FF2B5EF4-FFF2-40B4-BE49-F238E27FC236}">
                  <a16:creationId xmlns:a16="http://schemas.microsoft.com/office/drawing/2014/main" id="{D1DC4CCF-86D5-405C-903C-792E2895F95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3925" b="76369" l="59851" r="78760"/>
                      </a14:imgEffect>
                    </a14:imgLayer>
                  </a14:imgProps>
                </a:ext>
                <a:ext uri="{28A0092B-C50C-407E-A947-70E740481C1C}">
                  <a14:useLocalDpi xmlns:a14="http://schemas.microsoft.com/office/drawing/2010/main" val="0"/>
                </a:ext>
              </a:extLst>
            </a:blip>
            <a:srcRect l="57488" t="62370" r="18876" b="22075"/>
            <a:stretch/>
          </p:blipFill>
          <p:spPr>
            <a:xfrm>
              <a:off x="1628915" y="443234"/>
              <a:ext cx="646870" cy="638577"/>
            </a:xfrm>
            <a:prstGeom prst="rect">
              <a:avLst/>
            </a:prstGeom>
          </p:spPr>
        </p:pic>
        <p:sp>
          <p:nvSpPr>
            <p:cNvPr id="14" name="Rectangle: Rounded Corners 13">
              <a:extLst>
                <a:ext uri="{FF2B5EF4-FFF2-40B4-BE49-F238E27FC236}">
                  <a16:creationId xmlns:a16="http://schemas.microsoft.com/office/drawing/2014/main" id="{0583A32D-FEA0-4F5A-B2C8-1C6B39693843}"/>
                </a:ext>
              </a:extLst>
            </p:cNvPr>
            <p:cNvSpPr/>
            <p:nvPr/>
          </p:nvSpPr>
          <p:spPr>
            <a:xfrm>
              <a:off x="5224687" y="896946"/>
              <a:ext cx="1742624" cy="117986"/>
            </a:xfrm>
            <a:prstGeom prst="roundRect">
              <a:avLst>
                <a:gd name="adj" fmla="val 50000"/>
              </a:avLst>
            </a:prstGeom>
            <a:solidFill>
              <a:srgbClr val="044D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descr="Shape&#10;&#10;Description automatically generated">
              <a:extLst>
                <a:ext uri="{FF2B5EF4-FFF2-40B4-BE49-F238E27FC236}">
                  <a16:creationId xmlns:a16="http://schemas.microsoft.com/office/drawing/2014/main" id="{7F00E957-C509-4D27-80EC-20F27624B6EB}"/>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72795" b="80537" l="85405" r="97017"/>
                      </a14:imgEffect>
                    </a14:imgLayer>
                  </a14:imgProps>
                </a:ext>
                <a:ext uri="{28A0092B-C50C-407E-A947-70E740481C1C}">
                  <a14:useLocalDpi xmlns:a14="http://schemas.microsoft.com/office/drawing/2010/main" val="0"/>
                </a:ext>
              </a:extLst>
            </a:blip>
            <a:srcRect l="83953" t="71827" r="1531" b="18495"/>
            <a:stretch/>
          </p:blipFill>
          <p:spPr>
            <a:xfrm>
              <a:off x="10252995" y="351746"/>
              <a:ext cx="449825" cy="449825"/>
            </a:xfrm>
            <a:prstGeom prst="rect">
              <a:avLst/>
            </a:prstGeom>
          </p:spPr>
        </p:pic>
        <p:pic>
          <p:nvPicPr>
            <p:cNvPr id="16" name="Picture 15" descr="Shape&#10;&#10;Description automatically generated">
              <a:extLst>
                <a:ext uri="{FF2B5EF4-FFF2-40B4-BE49-F238E27FC236}">
                  <a16:creationId xmlns:a16="http://schemas.microsoft.com/office/drawing/2014/main" id="{BAE45301-5096-4E47-ABA7-809C6DDE7AC0}"/>
                </a:ext>
              </a:extLst>
            </p:cNvPr>
            <p:cNvPicPr>
              <a:picLocks noChangeAspect="1"/>
            </p:cNvPicPr>
            <p:nvPr/>
          </p:nvPicPr>
          <p:blipFill rotWithShape="1">
            <a:blip r:embed="rId8">
              <a:extLst>
                <a:ext uri="{BEBA8EAE-BF5A-486C-A8C5-ECC9F3942E4B}">
                  <a14:imgProps xmlns:a14="http://schemas.microsoft.com/office/drawing/2010/main">
                    <a14:imgLayer r:embed="rId3">
                      <a14:imgEffect>
                        <a14:backgroundRemoval t="48139" b="54763" l="71257" r="85192"/>
                      </a14:imgEffect>
                    </a14:imgLayer>
                  </a14:imgProps>
                </a:ext>
                <a:ext uri="{28A0092B-C50C-407E-A947-70E740481C1C}">
                  <a14:useLocalDpi xmlns:a14="http://schemas.microsoft.com/office/drawing/2010/main" val="0"/>
                </a:ext>
              </a:extLst>
            </a:blip>
            <a:srcRect l="69515" t="47311" r="13066" b="44409"/>
            <a:stretch/>
          </p:blipFill>
          <p:spPr>
            <a:xfrm>
              <a:off x="9686963" y="337429"/>
              <a:ext cx="592596" cy="422499"/>
            </a:xfrm>
            <a:prstGeom prst="rect">
              <a:avLst/>
            </a:prstGeom>
          </p:spPr>
        </p:pic>
        <p:pic>
          <p:nvPicPr>
            <p:cNvPr id="18" name="Picture 17" descr="Shape&#10;&#10;Description automatically generated">
              <a:extLst>
                <a:ext uri="{FF2B5EF4-FFF2-40B4-BE49-F238E27FC236}">
                  <a16:creationId xmlns:a16="http://schemas.microsoft.com/office/drawing/2014/main" id="{4F5F00CD-EA8F-4CF8-A7B6-6964491A1ACD}"/>
                </a:ext>
              </a:extLst>
            </p:cNvPr>
            <p:cNvPicPr>
              <a:picLocks noChangeAspect="1"/>
            </p:cNvPicPr>
            <p:nvPr/>
          </p:nvPicPr>
          <p:blipFill rotWithShape="1">
            <a:blip r:embed="rId9">
              <a:extLst>
                <a:ext uri="{28A0092B-C50C-407E-A947-70E740481C1C}">
                  <a14:useLocalDpi xmlns:a14="http://schemas.microsoft.com/office/drawing/2010/main" val="0"/>
                </a:ext>
              </a:extLst>
            </a:blip>
            <a:srcRect l="16350" t="13334" r="10948" b="60180"/>
            <a:stretch/>
          </p:blipFill>
          <p:spPr>
            <a:xfrm>
              <a:off x="986302" y="1263190"/>
              <a:ext cx="966048" cy="527915"/>
            </a:xfrm>
            <a:prstGeom prst="rect">
              <a:avLst/>
            </a:prstGeom>
          </p:spPr>
        </p:pic>
        <p:pic>
          <p:nvPicPr>
            <p:cNvPr id="19" name="Picture 18" descr="Text&#10;&#10;Description automatically generated">
              <a:extLst>
                <a:ext uri="{FF2B5EF4-FFF2-40B4-BE49-F238E27FC236}">
                  <a16:creationId xmlns:a16="http://schemas.microsoft.com/office/drawing/2014/main" id="{AB426552-67FF-4FEF-928B-6E78372ACA27}"/>
                </a:ext>
              </a:extLst>
            </p:cNvPr>
            <p:cNvPicPr>
              <a:picLocks noChangeAspect="1"/>
            </p:cNvPicPr>
            <p:nvPr/>
          </p:nvPicPr>
          <p:blipFill rotWithShape="1">
            <a:blip r:embed="rId10">
              <a:extLst>
                <a:ext uri="{28A0092B-C50C-407E-A947-70E740481C1C}">
                  <a14:useLocalDpi xmlns:a14="http://schemas.microsoft.com/office/drawing/2010/main" val="0"/>
                </a:ext>
              </a:extLst>
            </a:blip>
            <a:srcRect t="26933" b="26134"/>
            <a:stretch/>
          </p:blipFill>
          <p:spPr>
            <a:xfrm>
              <a:off x="5396088" y="235974"/>
              <a:ext cx="1458692" cy="684613"/>
            </a:xfrm>
            <a:prstGeom prst="rect">
              <a:avLst/>
            </a:prstGeom>
          </p:spPr>
        </p:pic>
      </p:grpSp>
      <p:sp>
        <p:nvSpPr>
          <p:cNvPr id="37" name="Text 1">
            <a:extLst>
              <a:ext uri="{FF2B5EF4-FFF2-40B4-BE49-F238E27FC236}">
                <a16:creationId xmlns:a16="http://schemas.microsoft.com/office/drawing/2014/main" id="{C0B79CDF-7489-401F-858A-9B98689F9C31}"/>
              </a:ext>
            </a:extLst>
          </p:cNvPr>
          <p:cNvSpPr/>
          <p:nvPr/>
        </p:nvSpPr>
        <p:spPr>
          <a:xfrm>
            <a:off x="1877959" y="1250147"/>
            <a:ext cx="8976430" cy="721480"/>
          </a:xfrm>
          <a:prstGeom prst="rect">
            <a:avLst/>
          </a:prstGeom>
          <a:noFill/>
          <a:ln/>
        </p:spPr>
        <p:txBody>
          <a:bodyPr wrap="none" lIns="0" tIns="0" rIns="0" bIns="0" rtlCol="0" anchor="t"/>
          <a:lstStyle/>
          <a:p>
            <a:pPr>
              <a:lnSpc>
                <a:spcPts val="2850"/>
              </a:lnSpc>
            </a:pPr>
            <a:r>
              <a:rPr lang="en-US" sz="1750" dirty="0" err="1">
                <a:latin typeface="Nunito" pitchFamily="2" charset="0"/>
                <a:ea typeface="Roboto" pitchFamily="34" charset="-122"/>
                <a:cs typeface="Roboto" pitchFamily="34" charset="-120"/>
              </a:rPr>
              <a:t>Hệ</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thống</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được</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xây</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dựng</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trên</a:t>
            </a:r>
            <a:r>
              <a:rPr lang="en-US" sz="1750" dirty="0">
                <a:latin typeface="Nunito" pitchFamily="2" charset="0"/>
                <a:ea typeface="Roboto" pitchFamily="34" charset="-122"/>
                <a:cs typeface="Roboto" pitchFamily="34" charset="-120"/>
              </a:rPr>
              <a:t> SQL Server </a:t>
            </a:r>
            <a:r>
              <a:rPr lang="en-US" sz="1750" dirty="0" err="1">
                <a:latin typeface="Nunito" pitchFamily="2" charset="0"/>
                <a:ea typeface="Roboto" pitchFamily="34" charset="-122"/>
                <a:cs typeface="Roboto" pitchFamily="34" charset="-120"/>
              </a:rPr>
              <a:t>với</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ngôn</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ngữ</a:t>
            </a:r>
            <a:r>
              <a:rPr lang="en-US" sz="1750" dirty="0">
                <a:latin typeface="Nunito" pitchFamily="2" charset="0"/>
                <a:ea typeface="Roboto" pitchFamily="34" charset="-122"/>
                <a:cs typeface="Roboto" pitchFamily="34" charset="-120"/>
              </a:rPr>
              <a:t> T-SQL, </a:t>
            </a:r>
            <a:r>
              <a:rPr lang="en-US" sz="1750" dirty="0" err="1">
                <a:latin typeface="Nunito" pitchFamily="2" charset="0"/>
                <a:ea typeface="Roboto" pitchFamily="34" charset="-122"/>
                <a:cs typeface="Roboto" pitchFamily="34" charset="-120"/>
              </a:rPr>
              <a:t>đảm</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bảo</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tính</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ổn</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định</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và</a:t>
            </a:r>
            <a:endParaRPr lang="en-US" sz="1750" dirty="0">
              <a:latin typeface="Nunito" pitchFamily="2" charset="0"/>
              <a:ea typeface="Roboto" pitchFamily="34" charset="-122"/>
              <a:cs typeface="Roboto" pitchFamily="34" charset="-120"/>
            </a:endParaRPr>
          </a:p>
          <a:p>
            <a:pPr>
              <a:lnSpc>
                <a:spcPts val="2850"/>
              </a:lnSpc>
            </a:pPr>
            <a:r>
              <a:rPr lang="en-US" sz="1750" dirty="0" err="1">
                <a:latin typeface="Nunito" pitchFamily="2" charset="0"/>
                <a:ea typeface="Roboto" pitchFamily="34" charset="-122"/>
                <a:cs typeface="Roboto" pitchFamily="34" charset="-120"/>
              </a:rPr>
              <a:t>bảo</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mật</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dữ</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liệu</a:t>
            </a:r>
            <a:r>
              <a:rPr lang="en-US" sz="1750" dirty="0">
                <a:latin typeface="Nunito" pitchFamily="2" charset="0"/>
                <a:ea typeface="Roboto" pitchFamily="34" charset="-122"/>
                <a:cs typeface="Roboto" pitchFamily="34" charset="-120"/>
              </a:rPr>
              <a:t>.</a:t>
            </a:r>
          </a:p>
          <a:p>
            <a:pPr marL="0" indent="0" algn="l">
              <a:lnSpc>
                <a:spcPts val="2850"/>
              </a:lnSpc>
              <a:buNone/>
            </a:pPr>
            <a:endParaRPr lang="en-US" sz="1750" dirty="0">
              <a:latin typeface="Nunito" pitchFamily="2" charset="0"/>
            </a:endParaRPr>
          </a:p>
        </p:txBody>
      </p:sp>
      <p:sp>
        <p:nvSpPr>
          <p:cNvPr id="28" name="Shape 2">
            <a:extLst>
              <a:ext uri="{FF2B5EF4-FFF2-40B4-BE49-F238E27FC236}">
                <a16:creationId xmlns:a16="http://schemas.microsoft.com/office/drawing/2014/main" id="{B742E1AC-A2A6-4173-9E83-D8B2143E12AA}"/>
              </a:ext>
            </a:extLst>
          </p:cNvPr>
          <p:cNvSpPr/>
          <p:nvPr/>
        </p:nvSpPr>
        <p:spPr>
          <a:xfrm>
            <a:off x="1386980" y="2361942"/>
            <a:ext cx="80605" cy="80605"/>
          </a:xfrm>
          <a:prstGeom prst="roundRect">
            <a:avLst>
              <a:gd name="adj" fmla="val 567210"/>
            </a:avLst>
          </a:prstGeom>
          <a:solidFill>
            <a:srgbClr val="25AD9F"/>
          </a:solidFill>
          <a:ln/>
        </p:spPr>
      </p:sp>
      <p:sp>
        <p:nvSpPr>
          <p:cNvPr id="29" name="Text 3">
            <a:extLst>
              <a:ext uri="{FF2B5EF4-FFF2-40B4-BE49-F238E27FC236}">
                <a16:creationId xmlns:a16="http://schemas.microsoft.com/office/drawing/2014/main" id="{93DBF2B4-209D-4257-98E3-9896C6ED0322}"/>
              </a:ext>
            </a:extLst>
          </p:cNvPr>
          <p:cNvSpPr/>
          <p:nvPr/>
        </p:nvSpPr>
        <p:spPr>
          <a:xfrm>
            <a:off x="1628915" y="2276158"/>
            <a:ext cx="2017990" cy="252174"/>
          </a:xfrm>
          <a:prstGeom prst="rect">
            <a:avLst/>
          </a:prstGeom>
          <a:noFill/>
          <a:ln/>
        </p:spPr>
        <p:txBody>
          <a:bodyPr wrap="none" lIns="0" tIns="0" rIns="0" bIns="0" rtlCol="0" anchor="t"/>
          <a:lstStyle/>
          <a:p>
            <a:pPr marL="0" indent="0" algn="l">
              <a:buNone/>
            </a:pPr>
            <a:r>
              <a:rPr lang="en-US" sz="2400" dirty="0">
                <a:latin typeface="Nunito Black" pitchFamily="2" charset="0"/>
                <a:ea typeface="Saira Medium" pitchFamily="34" charset="-122"/>
                <a:cs typeface="Saira Medium" pitchFamily="34" charset="-120"/>
              </a:rPr>
              <a:t>Thiết kế bảng</a:t>
            </a:r>
            <a:endParaRPr lang="en-US" sz="2400" dirty="0">
              <a:latin typeface="Nunito Black" pitchFamily="2" charset="0"/>
            </a:endParaRPr>
          </a:p>
        </p:txBody>
      </p:sp>
      <p:sp>
        <p:nvSpPr>
          <p:cNvPr id="30" name="Text 4">
            <a:extLst>
              <a:ext uri="{FF2B5EF4-FFF2-40B4-BE49-F238E27FC236}">
                <a16:creationId xmlns:a16="http://schemas.microsoft.com/office/drawing/2014/main" id="{A86850DF-E2AA-458B-BAB4-2335DA1503D0}"/>
              </a:ext>
            </a:extLst>
          </p:cNvPr>
          <p:cNvSpPr/>
          <p:nvPr/>
        </p:nvSpPr>
        <p:spPr>
          <a:xfrm>
            <a:off x="1628915" y="2689662"/>
            <a:ext cx="6311384" cy="516493"/>
          </a:xfrm>
          <a:prstGeom prst="rect">
            <a:avLst/>
          </a:prstGeom>
          <a:noFill/>
          <a:ln/>
        </p:spPr>
        <p:txBody>
          <a:bodyPr wrap="square" lIns="0" tIns="0" rIns="0" bIns="0" rtlCol="0" anchor="t"/>
          <a:lstStyle/>
          <a:p>
            <a:pPr marL="0" indent="0" algn="l">
              <a:buNone/>
            </a:pPr>
            <a:r>
              <a:rPr lang="en-US" sz="2000" dirty="0">
                <a:latin typeface="Nunito" pitchFamily="2" charset="0"/>
                <a:ea typeface="Roboto" pitchFamily="34" charset="-122"/>
                <a:cs typeface="Roboto" pitchFamily="34" charset="-120"/>
              </a:rPr>
              <a:t>Sử dụng các ràng buộc </a:t>
            </a:r>
            <a:r>
              <a:rPr lang="en-US" sz="2000" b="1" dirty="0">
                <a:latin typeface="Nunito" pitchFamily="2" charset="0"/>
                <a:ea typeface="Roboto" pitchFamily="34" charset="-122"/>
                <a:cs typeface="Roboto" pitchFamily="34" charset="-120"/>
              </a:rPr>
              <a:t>PRIMARY KEY</a:t>
            </a:r>
            <a:r>
              <a:rPr lang="en-US" sz="2000" dirty="0">
                <a:latin typeface="Nunito" pitchFamily="2" charset="0"/>
                <a:ea typeface="Roboto" pitchFamily="34" charset="-122"/>
                <a:cs typeface="Roboto" pitchFamily="34" charset="-120"/>
              </a:rPr>
              <a:t> và </a:t>
            </a:r>
            <a:r>
              <a:rPr lang="en-US" sz="2000" b="1" dirty="0">
                <a:latin typeface="Nunito" pitchFamily="2" charset="0"/>
                <a:ea typeface="Roboto" pitchFamily="34" charset="-122"/>
                <a:cs typeface="Roboto" pitchFamily="34" charset="-120"/>
              </a:rPr>
              <a:t>FOREIGN KEY</a:t>
            </a:r>
            <a:r>
              <a:rPr lang="en-US" sz="2000" dirty="0">
                <a:latin typeface="Nunito" pitchFamily="2" charset="0"/>
                <a:ea typeface="Roboto" pitchFamily="34" charset="-122"/>
                <a:cs typeface="Roboto" pitchFamily="34" charset="-120"/>
              </a:rPr>
              <a:t> một cách chặt chẽ. Điều này giúp đảm bảo tính toàn vẹn của dữ liệu và duy trì các mối quan hệ giữa các bảng.</a:t>
            </a:r>
            <a:endParaRPr lang="en-US" sz="2000" dirty="0">
              <a:latin typeface="Nunito" pitchFamily="2" charset="0"/>
            </a:endParaRPr>
          </a:p>
        </p:txBody>
      </p:sp>
      <p:sp>
        <p:nvSpPr>
          <p:cNvPr id="31" name="Shape 5">
            <a:extLst>
              <a:ext uri="{FF2B5EF4-FFF2-40B4-BE49-F238E27FC236}">
                <a16:creationId xmlns:a16="http://schemas.microsoft.com/office/drawing/2014/main" id="{026FF33B-7D5F-4D94-B70C-B0F5A8ADC821}"/>
              </a:ext>
            </a:extLst>
          </p:cNvPr>
          <p:cNvSpPr/>
          <p:nvPr/>
        </p:nvSpPr>
        <p:spPr>
          <a:xfrm>
            <a:off x="1386980" y="4249065"/>
            <a:ext cx="80605" cy="80605"/>
          </a:xfrm>
          <a:prstGeom prst="roundRect">
            <a:avLst>
              <a:gd name="adj" fmla="val 567210"/>
            </a:avLst>
          </a:prstGeom>
          <a:solidFill>
            <a:srgbClr val="25AD9F"/>
          </a:solidFill>
          <a:ln/>
        </p:spPr>
      </p:sp>
      <p:sp>
        <p:nvSpPr>
          <p:cNvPr id="32" name="Text 6">
            <a:extLst>
              <a:ext uri="{FF2B5EF4-FFF2-40B4-BE49-F238E27FC236}">
                <a16:creationId xmlns:a16="http://schemas.microsoft.com/office/drawing/2014/main" id="{111B76C1-EF2A-4B0D-AC5F-12C2207DEBE1}"/>
              </a:ext>
            </a:extLst>
          </p:cNvPr>
          <p:cNvSpPr/>
          <p:nvPr/>
        </p:nvSpPr>
        <p:spPr>
          <a:xfrm>
            <a:off x="1628915" y="4163280"/>
            <a:ext cx="2017990" cy="252174"/>
          </a:xfrm>
          <a:prstGeom prst="rect">
            <a:avLst/>
          </a:prstGeom>
          <a:noFill/>
          <a:ln/>
        </p:spPr>
        <p:txBody>
          <a:bodyPr wrap="none" lIns="0" tIns="0" rIns="0" bIns="0" rtlCol="0" anchor="t"/>
          <a:lstStyle/>
          <a:p>
            <a:pPr marL="0" indent="0" algn="l">
              <a:buNone/>
            </a:pPr>
            <a:r>
              <a:rPr lang="en-US" sz="2400" dirty="0">
                <a:latin typeface="Nunito Black" pitchFamily="2" charset="0"/>
                <a:cs typeface="Saira Medium" pitchFamily="34" charset="-120"/>
              </a:rPr>
              <a:t>Kiểu </a:t>
            </a:r>
            <a:r>
              <a:rPr lang="en-US" sz="2400" dirty="0" err="1">
                <a:latin typeface="Nunito Black" pitchFamily="2" charset="0"/>
                <a:cs typeface="Saira Medium" pitchFamily="34" charset="-120"/>
              </a:rPr>
              <a:t>dữ</a:t>
            </a:r>
            <a:r>
              <a:rPr lang="en-US" sz="2400" dirty="0">
                <a:latin typeface="Nunito Black" pitchFamily="2" charset="0"/>
                <a:cs typeface="Saira Medium" pitchFamily="34" charset="-120"/>
              </a:rPr>
              <a:t> </a:t>
            </a:r>
            <a:r>
              <a:rPr lang="en-US" sz="2400" dirty="0" err="1">
                <a:latin typeface="Nunito Black" pitchFamily="2" charset="0"/>
                <a:cs typeface="Saira Medium" pitchFamily="34" charset="-120"/>
              </a:rPr>
              <a:t>liệu</a:t>
            </a:r>
            <a:endParaRPr lang="en-US" sz="2400" dirty="0">
              <a:latin typeface="Nunito Black" pitchFamily="2" charset="0"/>
              <a:cs typeface="Saira Medium" pitchFamily="34" charset="-120"/>
            </a:endParaRPr>
          </a:p>
        </p:txBody>
      </p:sp>
      <p:sp>
        <p:nvSpPr>
          <p:cNvPr id="33" name="Text 7">
            <a:extLst>
              <a:ext uri="{FF2B5EF4-FFF2-40B4-BE49-F238E27FC236}">
                <a16:creationId xmlns:a16="http://schemas.microsoft.com/office/drawing/2014/main" id="{E741EB00-184E-4D7C-AF58-E7450CCDE380}"/>
              </a:ext>
            </a:extLst>
          </p:cNvPr>
          <p:cNvSpPr/>
          <p:nvPr/>
        </p:nvSpPr>
        <p:spPr>
          <a:xfrm>
            <a:off x="1628915" y="4576784"/>
            <a:ext cx="6311384" cy="258247"/>
          </a:xfrm>
          <a:prstGeom prst="rect">
            <a:avLst/>
          </a:prstGeom>
          <a:noFill/>
          <a:ln/>
        </p:spPr>
        <p:txBody>
          <a:bodyPr wrap="none" lIns="0" tIns="0" rIns="0" bIns="0" rtlCol="0" anchor="t"/>
          <a:lstStyle/>
          <a:p>
            <a:pPr>
              <a:buSzPct val="100000"/>
            </a:pPr>
            <a:r>
              <a:rPr lang="en-US" sz="2000" b="1" dirty="0">
                <a:latin typeface="Nunito" pitchFamily="2" charset="0"/>
                <a:ea typeface="Roboto" pitchFamily="34" charset="-122"/>
                <a:cs typeface="Roboto" pitchFamily="34" charset="-120"/>
              </a:rPr>
              <a:t>NVARCHAR:</a:t>
            </a:r>
            <a:r>
              <a:rPr lang="en-US" sz="2000" dirty="0">
                <a:latin typeface="Nunito" pitchFamily="2" charset="0"/>
                <a:ea typeface="Roboto" pitchFamily="34" charset="-122"/>
                <a:cs typeface="Roboto" pitchFamily="34" charset="-120"/>
              </a:rPr>
              <a:t> Dành cho các trường chứa tên tiếng Việt, hỗ trợ đầy đủ ký tự có </a:t>
            </a:r>
            <a:r>
              <a:rPr lang="en-US" sz="2000" dirty="0" err="1">
                <a:latin typeface="Nunito" pitchFamily="2" charset="0"/>
                <a:ea typeface="Roboto" pitchFamily="34" charset="-122"/>
                <a:cs typeface="Roboto" pitchFamily="34" charset="-120"/>
              </a:rPr>
              <a:t>dấu</a:t>
            </a:r>
            <a:r>
              <a:rPr lang="en-US" sz="2000" dirty="0">
                <a:latin typeface="Nunito" pitchFamily="2" charset="0"/>
                <a:ea typeface="Roboto" pitchFamily="34" charset="-122"/>
                <a:cs typeface="Roboto" pitchFamily="34" charset="-120"/>
              </a:rPr>
              <a:t>.</a:t>
            </a:r>
          </a:p>
        </p:txBody>
      </p:sp>
      <p:sp>
        <p:nvSpPr>
          <p:cNvPr id="34" name="Text 8">
            <a:extLst>
              <a:ext uri="{FF2B5EF4-FFF2-40B4-BE49-F238E27FC236}">
                <a16:creationId xmlns:a16="http://schemas.microsoft.com/office/drawing/2014/main" id="{989AF9E5-364F-470B-8647-6267F10F4619}"/>
              </a:ext>
            </a:extLst>
          </p:cNvPr>
          <p:cNvSpPr/>
          <p:nvPr/>
        </p:nvSpPr>
        <p:spPr>
          <a:xfrm>
            <a:off x="1628915" y="4891466"/>
            <a:ext cx="6311384" cy="258247"/>
          </a:xfrm>
          <a:prstGeom prst="rect">
            <a:avLst/>
          </a:prstGeom>
          <a:noFill/>
          <a:ln/>
        </p:spPr>
        <p:txBody>
          <a:bodyPr wrap="none" lIns="0" tIns="0" rIns="0" bIns="0" rtlCol="0" anchor="t"/>
          <a:lstStyle/>
          <a:p>
            <a:pPr>
              <a:buSzPct val="100000"/>
            </a:pPr>
            <a:r>
              <a:rPr lang="en-US" sz="2000" b="1" dirty="0">
                <a:latin typeface="Nunito" pitchFamily="2" charset="0"/>
                <a:ea typeface="Roboto" pitchFamily="34" charset="-122"/>
                <a:cs typeface="Roboto" pitchFamily="34" charset="-120"/>
              </a:rPr>
              <a:t>DECIMAL:</a:t>
            </a:r>
            <a:r>
              <a:rPr lang="en-US" sz="2000" dirty="0">
                <a:latin typeface="Nunito" pitchFamily="2" charset="0"/>
                <a:ea typeface="Roboto" pitchFamily="34" charset="-122"/>
                <a:cs typeface="Roboto" pitchFamily="34" charset="-120"/>
              </a:rPr>
              <a:t> Sử dụng cho các trường tiền tệ, đảm bảo độ chính xác </a:t>
            </a:r>
            <a:r>
              <a:rPr lang="en-US" sz="2000" dirty="0" err="1">
                <a:latin typeface="Nunito" pitchFamily="2" charset="0"/>
                <a:ea typeface="Roboto" pitchFamily="34" charset="-122"/>
                <a:cs typeface="Roboto" pitchFamily="34" charset="-120"/>
              </a:rPr>
              <a:t>cao</a:t>
            </a:r>
            <a:r>
              <a:rPr lang="en-US" sz="2000" dirty="0">
                <a:latin typeface="Nunito" pitchFamily="2" charset="0"/>
                <a:ea typeface="Roboto" pitchFamily="34" charset="-122"/>
                <a:cs typeface="Roboto" pitchFamily="34" charset="-120"/>
              </a:rPr>
              <a:t>.</a:t>
            </a:r>
          </a:p>
        </p:txBody>
      </p:sp>
      <p:sp>
        <p:nvSpPr>
          <p:cNvPr id="35" name="Text 9">
            <a:extLst>
              <a:ext uri="{FF2B5EF4-FFF2-40B4-BE49-F238E27FC236}">
                <a16:creationId xmlns:a16="http://schemas.microsoft.com/office/drawing/2014/main" id="{4B3A6214-C8AE-409F-8822-D5C8D560A556}"/>
              </a:ext>
            </a:extLst>
          </p:cNvPr>
          <p:cNvSpPr/>
          <p:nvPr/>
        </p:nvSpPr>
        <p:spPr>
          <a:xfrm>
            <a:off x="1628915" y="5206149"/>
            <a:ext cx="6311384" cy="258247"/>
          </a:xfrm>
          <a:prstGeom prst="rect">
            <a:avLst/>
          </a:prstGeom>
          <a:noFill/>
          <a:ln/>
        </p:spPr>
        <p:txBody>
          <a:bodyPr wrap="none" lIns="0" tIns="0" rIns="0" bIns="0" rtlCol="0" anchor="t"/>
          <a:lstStyle/>
          <a:p>
            <a:pPr>
              <a:buSzPct val="100000"/>
            </a:pPr>
            <a:r>
              <a:rPr lang="en-US" sz="2000" b="1" dirty="0">
                <a:latin typeface="Nunito" pitchFamily="2" charset="0"/>
                <a:ea typeface="Roboto" pitchFamily="34" charset="-122"/>
                <a:cs typeface="Roboto" pitchFamily="34" charset="-120"/>
              </a:rPr>
              <a:t>DATE:</a:t>
            </a:r>
            <a:r>
              <a:rPr lang="en-US" sz="2000" dirty="0">
                <a:latin typeface="Nunito" pitchFamily="2" charset="0"/>
                <a:ea typeface="Roboto" pitchFamily="34" charset="-122"/>
                <a:cs typeface="Roboto" pitchFamily="34" charset="-120"/>
              </a:rPr>
              <a:t> Áp dụng cho các trường ngày </a:t>
            </a:r>
            <a:r>
              <a:rPr lang="en-US" sz="2000" dirty="0" err="1">
                <a:latin typeface="Nunito" pitchFamily="2" charset="0"/>
                <a:ea typeface="Roboto" pitchFamily="34" charset="-122"/>
                <a:cs typeface="Roboto" pitchFamily="34" charset="-120"/>
              </a:rPr>
              <a:t>tháng</a:t>
            </a:r>
            <a:r>
              <a:rPr lang="en-US" sz="2000" dirty="0">
                <a:latin typeface="Nunito" pitchFamily="2" charset="0"/>
                <a:ea typeface="Roboto" pitchFamily="34" charset="-122"/>
                <a:cs typeface="Roboto" pitchFamily="34" charset="-120"/>
              </a:rPr>
              <a:t>.</a:t>
            </a:r>
          </a:p>
        </p:txBody>
      </p:sp>
    </p:spTree>
    <p:extLst>
      <p:ext uri="{BB962C8B-B14F-4D97-AF65-F5344CB8AC3E}">
        <p14:creationId xmlns:p14="http://schemas.microsoft.com/office/powerpoint/2010/main" val="384957964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DB3E3D-5D77-4EA5-8CB1-0AB3A33570B8}"/>
              </a:ext>
            </a:extLst>
          </p:cNvPr>
          <p:cNvSpPr/>
          <p:nvPr/>
        </p:nvSpPr>
        <p:spPr>
          <a:xfrm>
            <a:off x="0" y="0"/>
            <a:ext cx="12192000" cy="6858000"/>
          </a:xfrm>
          <a:prstGeom prst="rect">
            <a:avLst/>
          </a:prstGeom>
          <a:solidFill>
            <a:srgbClr val="A1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Group 19">
            <a:extLst>
              <a:ext uri="{FF2B5EF4-FFF2-40B4-BE49-F238E27FC236}">
                <a16:creationId xmlns:a16="http://schemas.microsoft.com/office/drawing/2014/main" id="{48E856A1-D0A1-4519-A446-2BEAFDDABEAF}"/>
              </a:ext>
            </a:extLst>
          </p:cNvPr>
          <p:cNvGrpSpPr/>
          <p:nvPr/>
        </p:nvGrpSpPr>
        <p:grpSpPr>
          <a:xfrm>
            <a:off x="513735" y="235974"/>
            <a:ext cx="11164529" cy="6282813"/>
            <a:chOff x="513735" y="235974"/>
            <a:chExt cx="11164529" cy="6282813"/>
          </a:xfrm>
        </p:grpSpPr>
        <p:sp>
          <p:nvSpPr>
            <p:cNvPr id="7" name="Rectangle: Rounded Corners 6">
              <a:extLst>
                <a:ext uri="{FF2B5EF4-FFF2-40B4-BE49-F238E27FC236}">
                  <a16:creationId xmlns:a16="http://schemas.microsoft.com/office/drawing/2014/main" id="{7697B0E1-54DC-42F2-93D0-41997C5A48E4}"/>
                </a:ext>
              </a:extLst>
            </p:cNvPr>
            <p:cNvSpPr/>
            <p:nvPr/>
          </p:nvSpPr>
          <p:spPr>
            <a:xfrm>
              <a:off x="513735" y="235974"/>
              <a:ext cx="11164529" cy="6282813"/>
            </a:xfrm>
            <a:prstGeom prst="roundRect">
              <a:avLst>
                <a:gd name="adj" fmla="val 2552"/>
              </a:avLst>
            </a:prstGeom>
            <a:solidFill>
              <a:srgbClr val="25AD9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F2F323FB-4FFF-4600-BFF3-29838315AA5B}"/>
                </a:ext>
              </a:extLst>
            </p:cNvPr>
            <p:cNvSpPr/>
            <p:nvPr/>
          </p:nvSpPr>
          <p:spPr>
            <a:xfrm>
              <a:off x="884902" y="1135626"/>
              <a:ext cx="10471355" cy="5161934"/>
            </a:xfrm>
            <a:prstGeom prst="roundRect">
              <a:avLst>
                <a:gd name="adj" fmla="val 3586"/>
              </a:avLst>
            </a:prstGeom>
            <a:solidFill>
              <a:srgbClr val="B9DFC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Shape&#10;&#10;Description automatically generated">
              <a:extLst>
                <a:ext uri="{FF2B5EF4-FFF2-40B4-BE49-F238E27FC236}">
                  <a16:creationId xmlns:a16="http://schemas.microsoft.com/office/drawing/2014/main" id="{F113B881-C14E-4502-83F4-93D85ECE7A6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1219" b="76703" l="17064" r="45194"/>
                      </a14:imgEffect>
                    </a14:imgLayer>
                  </a14:imgProps>
                </a:ext>
                <a:ext uri="{28A0092B-C50C-407E-A947-70E740481C1C}">
                  <a14:useLocalDpi xmlns:a14="http://schemas.microsoft.com/office/drawing/2010/main" val="0"/>
                </a:ext>
              </a:extLst>
            </a:blip>
            <a:srcRect l="13548" t="59284" r="51290" b="21362"/>
            <a:stretch/>
          </p:blipFill>
          <p:spPr>
            <a:xfrm>
              <a:off x="884902" y="275822"/>
              <a:ext cx="993057" cy="819956"/>
            </a:xfrm>
            <a:prstGeom prst="rect">
              <a:avLst/>
            </a:prstGeom>
          </p:spPr>
        </p:pic>
        <p:pic>
          <p:nvPicPr>
            <p:cNvPr id="11" name="Picture 10" descr="Shape&#10;&#10;Description automatically generated">
              <a:extLst>
                <a:ext uri="{FF2B5EF4-FFF2-40B4-BE49-F238E27FC236}">
                  <a16:creationId xmlns:a16="http://schemas.microsoft.com/office/drawing/2014/main" id="{5C986C04-7382-47B8-BD73-A3337FE43B0D}"/>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81484" b="95075" l="64549" r="88033">
                          <a14:foregroundMark x1="78400" y1="82133" x2="78400" y2="82133"/>
                        </a14:backgroundRemoval>
                      </a14:imgEffect>
                    </a14:imgLayer>
                  </a14:imgProps>
                </a:ext>
                <a:ext uri="{28A0092B-C50C-407E-A947-70E740481C1C}">
                  <a14:useLocalDpi xmlns:a14="http://schemas.microsoft.com/office/drawing/2010/main" val="0"/>
                </a:ext>
              </a:extLst>
            </a:blip>
            <a:srcRect l="61613" t="79785" r="9032" b="3226"/>
            <a:stretch/>
          </p:blipFill>
          <p:spPr>
            <a:xfrm>
              <a:off x="10536426" y="263561"/>
              <a:ext cx="993057" cy="862103"/>
            </a:xfrm>
            <a:prstGeom prst="rect">
              <a:avLst/>
            </a:prstGeom>
          </p:spPr>
        </p:pic>
        <p:pic>
          <p:nvPicPr>
            <p:cNvPr id="12" name="Picture 11" descr="Shape&#10;&#10;Description automatically generated">
              <a:extLst>
                <a:ext uri="{FF2B5EF4-FFF2-40B4-BE49-F238E27FC236}">
                  <a16:creationId xmlns:a16="http://schemas.microsoft.com/office/drawing/2014/main" id="{17A235A3-AE5F-4BE5-9A69-D3ED8E964E72}"/>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84400" b="90800" l="13800" r="50200">
                          <a14:foregroundMark x1="19400" y1="87067" x2="23800" y2="88267"/>
                          <a14:foregroundMark x1="13800" y1="87733" x2="13800" y2="87733"/>
                        </a14:backgroundRemoval>
                      </a14:imgEffect>
                    </a14:imgLayer>
                  </a14:imgProps>
                </a:ext>
                <a:ext uri="{28A0092B-C50C-407E-A947-70E740481C1C}">
                  <a14:useLocalDpi xmlns:a14="http://schemas.microsoft.com/office/drawing/2010/main" val="0"/>
                </a:ext>
              </a:extLst>
            </a:blip>
            <a:srcRect l="11022" t="83656" r="49479" b="8387"/>
            <a:stretch/>
          </p:blipFill>
          <p:spPr>
            <a:xfrm>
              <a:off x="9649569" y="746987"/>
              <a:ext cx="1108079" cy="334824"/>
            </a:xfrm>
            <a:prstGeom prst="rect">
              <a:avLst/>
            </a:prstGeom>
          </p:spPr>
        </p:pic>
        <p:pic>
          <p:nvPicPr>
            <p:cNvPr id="13" name="Picture 12" descr="Shape&#10;&#10;Description automatically generated">
              <a:extLst>
                <a:ext uri="{FF2B5EF4-FFF2-40B4-BE49-F238E27FC236}">
                  <a16:creationId xmlns:a16="http://schemas.microsoft.com/office/drawing/2014/main" id="{D1DC4CCF-86D5-405C-903C-792E2895F95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3925" b="76369" l="59851" r="78760"/>
                      </a14:imgEffect>
                    </a14:imgLayer>
                  </a14:imgProps>
                </a:ext>
                <a:ext uri="{28A0092B-C50C-407E-A947-70E740481C1C}">
                  <a14:useLocalDpi xmlns:a14="http://schemas.microsoft.com/office/drawing/2010/main" val="0"/>
                </a:ext>
              </a:extLst>
            </a:blip>
            <a:srcRect l="57488" t="62370" r="18876" b="22075"/>
            <a:stretch/>
          </p:blipFill>
          <p:spPr>
            <a:xfrm>
              <a:off x="1628915" y="443234"/>
              <a:ext cx="646870" cy="638577"/>
            </a:xfrm>
            <a:prstGeom prst="rect">
              <a:avLst/>
            </a:prstGeom>
          </p:spPr>
        </p:pic>
        <p:sp>
          <p:nvSpPr>
            <p:cNvPr id="14" name="Rectangle: Rounded Corners 13">
              <a:extLst>
                <a:ext uri="{FF2B5EF4-FFF2-40B4-BE49-F238E27FC236}">
                  <a16:creationId xmlns:a16="http://schemas.microsoft.com/office/drawing/2014/main" id="{0583A32D-FEA0-4F5A-B2C8-1C6B39693843}"/>
                </a:ext>
              </a:extLst>
            </p:cNvPr>
            <p:cNvSpPr/>
            <p:nvPr/>
          </p:nvSpPr>
          <p:spPr>
            <a:xfrm>
              <a:off x="5224687" y="896946"/>
              <a:ext cx="1742624" cy="117986"/>
            </a:xfrm>
            <a:prstGeom prst="roundRect">
              <a:avLst>
                <a:gd name="adj" fmla="val 50000"/>
              </a:avLst>
            </a:prstGeom>
            <a:solidFill>
              <a:srgbClr val="044D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descr="Shape&#10;&#10;Description automatically generated">
              <a:extLst>
                <a:ext uri="{FF2B5EF4-FFF2-40B4-BE49-F238E27FC236}">
                  <a16:creationId xmlns:a16="http://schemas.microsoft.com/office/drawing/2014/main" id="{7F00E957-C509-4D27-80EC-20F27624B6EB}"/>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72795" b="80537" l="85405" r="97017"/>
                      </a14:imgEffect>
                    </a14:imgLayer>
                  </a14:imgProps>
                </a:ext>
                <a:ext uri="{28A0092B-C50C-407E-A947-70E740481C1C}">
                  <a14:useLocalDpi xmlns:a14="http://schemas.microsoft.com/office/drawing/2010/main" val="0"/>
                </a:ext>
              </a:extLst>
            </a:blip>
            <a:srcRect l="83953" t="71827" r="1531" b="18495"/>
            <a:stretch/>
          </p:blipFill>
          <p:spPr>
            <a:xfrm>
              <a:off x="10252995" y="351746"/>
              <a:ext cx="449825" cy="449825"/>
            </a:xfrm>
            <a:prstGeom prst="rect">
              <a:avLst/>
            </a:prstGeom>
          </p:spPr>
        </p:pic>
        <p:pic>
          <p:nvPicPr>
            <p:cNvPr id="16" name="Picture 15" descr="Shape&#10;&#10;Description automatically generated">
              <a:extLst>
                <a:ext uri="{FF2B5EF4-FFF2-40B4-BE49-F238E27FC236}">
                  <a16:creationId xmlns:a16="http://schemas.microsoft.com/office/drawing/2014/main" id="{BAE45301-5096-4E47-ABA7-809C6DDE7AC0}"/>
                </a:ext>
              </a:extLst>
            </p:cNvPr>
            <p:cNvPicPr>
              <a:picLocks noChangeAspect="1"/>
            </p:cNvPicPr>
            <p:nvPr/>
          </p:nvPicPr>
          <p:blipFill rotWithShape="1">
            <a:blip r:embed="rId8">
              <a:extLst>
                <a:ext uri="{BEBA8EAE-BF5A-486C-A8C5-ECC9F3942E4B}">
                  <a14:imgProps xmlns:a14="http://schemas.microsoft.com/office/drawing/2010/main">
                    <a14:imgLayer r:embed="rId3">
                      <a14:imgEffect>
                        <a14:backgroundRemoval t="48139" b="54763" l="71257" r="85192"/>
                      </a14:imgEffect>
                    </a14:imgLayer>
                  </a14:imgProps>
                </a:ext>
                <a:ext uri="{28A0092B-C50C-407E-A947-70E740481C1C}">
                  <a14:useLocalDpi xmlns:a14="http://schemas.microsoft.com/office/drawing/2010/main" val="0"/>
                </a:ext>
              </a:extLst>
            </a:blip>
            <a:srcRect l="69515" t="47311" r="13066" b="44409"/>
            <a:stretch/>
          </p:blipFill>
          <p:spPr>
            <a:xfrm>
              <a:off x="9686963" y="337429"/>
              <a:ext cx="592596" cy="422499"/>
            </a:xfrm>
            <a:prstGeom prst="rect">
              <a:avLst/>
            </a:prstGeom>
          </p:spPr>
        </p:pic>
        <p:pic>
          <p:nvPicPr>
            <p:cNvPr id="18" name="Picture 17" descr="Shape&#10;&#10;Description automatically generated">
              <a:extLst>
                <a:ext uri="{FF2B5EF4-FFF2-40B4-BE49-F238E27FC236}">
                  <a16:creationId xmlns:a16="http://schemas.microsoft.com/office/drawing/2014/main" id="{4F5F00CD-EA8F-4CF8-A7B6-6964491A1ACD}"/>
                </a:ext>
              </a:extLst>
            </p:cNvPr>
            <p:cNvPicPr>
              <a:picLocks noChangeAspect="1"/>
            </p:cNvPicPr>
            <p:nvPr/>
          </p:nvPicPr>
          <p:blipFill rotWithShape="1">
            <a:blip r:embed="rId9">
              <a:extLst>
                <a:ext uri="{28A0092B-C50C-407E-A947-70E740481C1C}">
                  <a14:useLocalDpi xmlns:a14="http://schemas.microsoft.com/office/drawing/2010/main" val="0"/>
                </a:ext>
              </a:extLst>
            </a:blip>
            <a:srcRect l="16350" t="13334" r="10948" b="60180"/>
            <a:stretch/>
          </p:blipFill>
          <p:spPr>
            <a:xfrm>
              <a:off x="986302" y="1263190"/>
              <a:ext cx="966048" cy="527915"/>
            </a:xfrm>
            <a:prstGeom prst="rect">
              <a:avLst/>
            </a:prstGeom>
          </p:spPr>
        </p:pic>
        <p:pic>
          <p:nvPicPr>
            <p:cNvPr id="19" name="Picture 18" descr="Text&#10;&#10;Description automatically generated">
              <a:extLst>
                <a:ext uri="{FF2B5EF4-FFF2-40B4-BE49-F238E27FC236}">
                  <a16:creationId xmlns:a16="http://schemas.microsoft.com/office/drawing/2014/main" id="{AB426552-67FF-4FEF-928B-6E78372ACA27}"/>
                </a:ext>
              </a:extLst>
            </p:cNvPr>
            <p:cNvPicPr>
              <a:picLocks noChangeAspect="1"/>
            </p:cNvPicPr>
            <p:nvPr/>
          </p:nvPicPr>
          <p:blipFill rotWithShape="1">
            <a:blip r:embed="rId10">
              <a:extLst>
                <a:ext uri="{28A0092B-C50C-407E-A947-70E740481C1C}">
                  <a14:useLocalDpi xmlns:a14="http://schemas.microsoft.com/office/drawing/2010/main" val="0"/>
                </a:ext>
              </a:extLst>
            </a:blip>
            <a:srcRect t="26933" b="26134"/>
            <a:stretch/>
          </p:blipFill>
          <p:spPr>
            <a:xfrm>
              <a:off x="5396088" y="235974"/>
              <a:ext cx="1458692" cy="684613"/>
            </a:xfrm>
            <a:prstGeom prst="rect">
              <a:avLst/>
            </a:prstGeom>
          </p:spPr>
        </p:pic>
      </p:grpSp>
      <p:sp>
        <p:nvSpPr>
          <p:cNvPr id="37" name="Text 1">
            <a:extLst>
              <a:ext uri="{FF2B5EF4-FFF2-40B4-BE49-F238E27FC236}">
                <a16:creationId xmlns:a16="http://schemas.microsoft.com/office/drawing/2014/main" id="{C0B79CDF-7489-401F-858A-9B98689F9C31}"/>
              </a:ext>
            </a:extLst>
          </p:cNvPr>
          <p:cNvSpPr/>
          <p:nvPr/>
        </p:nvSpPr>
        <p:spPr>
          <a:xfrm>
            <a:off x="1952350" y="1438164"/>
            <a:ext cx="3628318" cy="362903"/>
          </a:xfrm>
          <a:prstGeom prst="rect">
            <a:avLst/>
          </a:prstGeom>
          <a:noFill/>
          <a:ln/>
        </p:spPr>
        <p:txBody>
          <a:bodyPr wrap="none" lIns="0" tIns="0" rIns="0" bIns="0" rtlCol="0" anchor="t"/>
          <a:lstStyle/>
          <a:p>
            <a:pPr marL="0" indent="0" algn="l">
              <a:lnSpc>
                <a:spcPts val="2850"/>
              </a:lnSpc>
              <a:buNone/>
            </a:pPr>
            <a:r>
              <a:rPr lang="en-US" sz="3200" dirty="0" err="1">
                <a:latin typeface="Nunito Black" pitchFamily="2" charset="0"/>
                <a:ea typeface="Roboto" pitchFamily="34" charset="-122"/>
                <a:cs typeface="Roboto" pitchFamily="34" charset="-120"/>
              </a:rPr>
              <a:t>Chức</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năng</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quản</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lí</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Thêm</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Sửa</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Xóa</a:t>
            </a:r>
            <a:r>
              <a:rPr lang="en-US" sz="3200" dirty="0">
                <a:latin typeface="Nunito Black" pitchFamily="2" charset="0"/>
                <a:ea typeface="Roboto" pitchFamily="34" charset="-122"/>
                <a:cs typeface="Roboto" pitchFamily="34" charset="-120"/>
              </a:rPr>
              <a:t>)</a:t>
            </a:r>
            <a:endParaRPr lang="en-US" sz="3200" dirty="0">
              <a:latin typeface="Nunito Black" pitchFamily="2" charset="0"/>
            </a:endParaRPr>
          </a:p>
        </p:txBody>
      </p:sp>
      <p:sp>
        <p:nvSpPr>
          <p:cNvPr id="32" name="Text 14">
            <a:extLst>
              <a:ext uri="{FF2B5EF4-FFF2-40B4-BE49-F238E27FC236}">
                <a16:creationId xmlns:a16="http://schemas.microsoft.com/office/drawing/2014/main" id="{C8F46BDA-2005-410D-BE12-CFD0315021CE}"/>
              </a:ext>
            </a:extLst>
          </p:cNvPr>
          <p:cNvSpPr/>
          <p:nvPr/>
        </p:nvSpPr>
        <p:spPr>
          <a:xfrm>
            <a:off x="329656" y="4400519"/>
            <a:ext cx="13042821" cy="393263"/>
          </a:xfrm>
          <a:prstGeom prst="rect">
            <a:avLst/>
          </a:prstGeom>
          <a:noFill/>
          <a:ln/>
        </p:spPr>
        <p:txBody>
          <a:bodyPr wrap="none" lIns="0" tIns="0" rIns="0" bIns="0" rtlCol="0" anchor="t"/>
          <a:lstStyle/>
          <a:p>
            <a:pPr marL="0" indent="0" algn="l">
              <a:lnSpc>
                <a:spcPts val="3200"/>
              </a:lnSpc>
              <a:buNone/>
            </a:pPr>
            <a:endParaRPr lang="en-US" sz="2000" dirty="0"/>
          </a:p>
        </p:txBody>
      </p:sp>
      <p:sp>
        <p:nvSpPr>
          <p:cNvPr id="27" name="Shape 1">
            <a:extLst>
              <a:ext uri="{FF2B5EF4-FFF2-40B4-BE49-F238E27FC236}">
                <a16:creationId xmlns:a16="http://schemas.microsoft.com/office/drawing/2014/main" id="{D8361F7C-3100-4222-80A2-D31AC1E222FF}"/>
              </a:ext>
            </a:extLst>
          </p:cNvPr>
          <p:cNvSpPr/>
          <p:nvPr/>
        </p:nvSpPr>
        <p:spPr>
          <a:xfrm>
            <a:off x="986302" y="1976041"/>
            <a:ext cx="4797635" cy="2952648"/>
          </a:xfrm>
          <a:prstGeom prst="roundRect">
            <a:avLst>
              <a:gd name="adj" fmla="val 3864"/>
            </a:avLst>
          </a:prstGeom>
          <a:solidFill>
            <a:srgbClr val="044D39">
              <a:alpha val="75000"/>
            </a:srgbClr>
          </a:solidFill>
          <a:ln/>
        </p:spPr>
      </p:sp>
      <p:sp>
        <p:nvSpPr>
          <p:cNvPr id="28" name="Shape 2">
            <a:extLst>
              <a:ext uri="{FF2B5EF4-FFF2-40B4-BE49-F238E27FC236}">
                <a16:creationId xmlns:a16="http://schemas.microsoft.com/office/drawing/2014/main" id="{5172E8AC-C6C3-4C15-A44A-FCC9793FE7A7}"/>
              </a:ext>
            </a:extLst>
          </p:cNvPr>
          <p:cNvSpPr/>
          <p:nvPr/>
        </p:nvSpPr>
        <p:spPr>
          <a:xfrm>
            <a:off x="966302" y="1942993"/>
            <a:ext cx="4817635" cy="79829"/>
          </a:xfrm>
          <a:prstGeom prst="roundRect">
            <a:avLst>
              <a:gd name="adj" fmla="val 167442"/>
            </a:avLst>
          </a:prstGeom>
          <a:solidFill>
            <a:srgbClr val="044D39"/>
          </a:solidFill>
          <a:ln/>
        </p:spPr>
      </p:sp>
      <p:sp>
        <p:nvSpPr>
          <p:cNvPr id="29" name="Shape 3">
            <a:extLst>
              <a:ext uri="{FF2B5EF4-FFF2-40B4-BE49-F238E27FC236}">
                <a16:creationId xmlns:a16="http://schemas.microsoft.com/office/drawing/2014/main" id="{A6D84E47-4C9B-4788-A887-0CFFFF322A0F}"/>
              </a:ext>
            </a:extLst>
          </p:cNvPr>
          <p:cNvSpPr/>
          <p:nvPr/>
        </p:nvSpPr>
        <p:spPr>
          <a:xfrm>
            <a:off x="3054479" y="1719820"/>
            <a:ext cx="565611" cy="527916"/>
          </a:xfrm>
          <a:prstGeom prst="roundRect">
            <a:avLst>
              <a:gd name="adj" fmla="val 134383"/>
            </a:avLst>
          </a:prstGeom>
          <a:solidFill>
            <a:srgbClr val="044D39"/>
          </a:solidFill>
          <a:ln/>
        </p:spPr>
      </p:sp>
      <p:sp>
        <p:nvSpPr>
          <p:cNvPr id="30" name="Text 4">
            <a:extLst>
              <a:ext uri="{FF2B5EF4-FFF2-40B4-BE49-F238E27FC236}">
                <a16:creationId xmlns:a16="http://schemas.microsoft.com/office/drawing/2014/main" id="{5578FEF5-82D4-4820-B17F-9A8CDC0DD39C}"/>
              </a:ext>
            </a:extLst>
          </p:cNvPr>
          <p:cNvSpPr/>
          <p:nvPr/>
        </p:nvSpPr>
        <p:spPr>
          <a:xfrm>
            <a:off x="3253987" y="1737936"/>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1</a:t>
            </a:r>
            <a:endParaRPr lang="en-US" sz="2100" dirty="0"/>
          </a:p>
        </p:txBody>
      </p:sp>
      <p:sp>
        <p:nvSpPr>
          <p:cNvPr id="31" name="Text 5">
            <a:extLst>
              <a:ext uri="{FF2B5EF4-FFF2-40B4-BE49-F238E27FC236}">
                <a16:creationId xmlns:a16="http://schemas.microsoft.com/office/drawing/2014/main" id="{8A82BAFF-ED1B-4801-8DC9-A62EF64BB31F}"/>
              </a:ext>
            </a:extLst>
          </p:cNvPr>
          <p:cNvSpPr/>
          <p:nvPr/>
        </p:nvSpPr>
        <p:spPr>
          <a:xfrm>
            <a:off x="1083290" y="2207758"/>
            <a:ext cx="3331607" cy="354330"/>
          </a:xfrm>
          <a:prstGeom prst="rect">
            <a:avLst/>
          </a:prstGeom>
          <a:noFill/>
          <a:ln/>
        </p:spPr>
        <p:txBody>
          <a:bodyPr wrap="none" lIns="0" tIns="0" rIns="0" bIns="0" rtlCol="0" anchor="t"/>
          <a:lstStyle/>
          <a:p>
            <a:pPr marL="0" indent="0" algn="l">
              <a:lnSpc>
                <a:spcPts val="2750"/>
              </a:lnSpc>
              <a:buNone/>
            </a:pPr>
            <a:r>
              <a:rPr lang="en-US" sz="1600" dirty="0">
                <a:solidFill>
                  <a:srgbClr val="E5E0DF"/>
                </a:solidFill>
                <a:latin typeface="Nunito" pitchFamily="2" charset="0"/>
                <a:ea typeface="Saira Medium" pitchFamily="34" charset="-122"/>
                <a:cs typeface="Saira Medium" pitchFamily="34" charset="-120"/>
              </a:rPr>
              <a:t>Cập nhật dữ liệu linh hoạt</a:t>
            </a:r>
            <a:endParaRPr lang="en-US" sz="1600" dirty="0">
              <a:latin typeface="Nunito" pitchFamily="2" charset="0"/>
            </a:endParaRPr>
          </a:p>
        </p:txBody>
      </p:sp>
      <p:sp>
        <p:nvSpPr>
          <p:cNvPr id="33" name="Text 6">
            <a:extLst>
              <a:ext uri="{FF2B5EF4-FFF2-40B4-BE49-F238E27FC236}">
                <a16:creationId xmlns:a16="http://schemas.microsoft.com/office/drawing/2014/main" id="{D8FB4C8E-C27B-4BD8-A8A8-D0E98C4CF1B9}"/>
              </a:ext>
            </a:extLst>
          </p:cNvPr>
          <p:cNvSpPr/>
          <p:nvPr/>
        </p:nvSpPr>
        <p:spPr>
          <a:xfrm>
            <a:off x="1043242" y="2570007"/>
            <a:ext cx="4588083" cy="725805"/>
          </a:xfrm>
          <a:prstGeom prst="rect">
            <a:avLst/>
          </a:prstGeom>
          <a:noFill/>
          <a:ln/>
        </p:spPr>
        <p:txBody>
          <a:bodyPr wrap="square" lIns="0" tIns="0" rIns="0" bIns="0" rtlCol="0" anchor="t"/>
          <a:lstStyle/>
          <a:p>
            <a:pPr marL="342900" indent="-342900" algn="l">
              <a:lnSpc>
                <a:spcPts val="2850"/>
              </a:lnSpc>
              <a:buSzPct val="100000"/>
              <a:buChar char="•"/>
            </a:pPr>
            <a:r>
              <a:rPr lang="en-US" sz="1600" dirty="0" err="1">
                <a:solidFill>
                  <a:srgbClr val="E5E0DF"/>
                </a:solidFill>
                <a:latin typeface="Nunito Black" pitchFamily="2" charset="0"/>
                <a:cs typeface="Saira Medium" pitchFamily="34" charset="-120"/>
              </a:rPr>
              <a:t>Thêm</a:t>
            </a:r>
            <a:r>
              <a:rPr lang="en-US" sz="1600" dirty="0">
                <a:solidFill>
                  <a:srgbClr val="E5E0DF"/>
                </a:solidFill>
                <a:latin typeface="Nunito Black" pitchFamily="2" charset="0"/>
                <a:cs typeface="Saira Medium" pitchFamily="34" charset="-120"/>
              </a:rPr>
              <a:t> </a:t>
            </a:r>
            <a:r>
              <a:rPr lang="en-US" sz="1600" dirty="0" err="1">
                <a:solidFill>
                  <a:srgbClr val="E5E0DF"/>
                </a:solidFill>
                <a:latin typeface="Nunito Black" pitchFamily="2" charset="0"/>
                <a:cs typeface="Saira Medium" pitchFamily="34" charset="-120"/>
              </a:rPr>
              <a:t>mới</a:t>
            </a:r>
            <a:r>
              <a:rPr lang="en-US" sz="1600" dirty="0">
                <a:solidFill>
                  <a:srgbClr val="E5E0DF"/>
                </a:solidFill>
                <a:latin typeface="Nunito Black" pitchFamily="2" charset="0"/>
                <a:cs typeface="Saira Medium" pitchFamily="34" charset="-120"/>
              </a:rPr>
              <a:t>: </a:t>
            </a:r>
            <a:r>
              <a:rPr lang="en-US" sz="1600" dirty="0" err="1">
                <a:solidFill>
                  <a:srgbClr val="E5E0DF"/>
                </a:solidFill>
                <a:latin typeface="Nunito" pitchFamily="2" charset="0"/>
                <a:cs typeface="Saira Medium" pitchFamily="34" charset="-120"/>
              </a:rPr>
              <a:t>Dễ</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dàng</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thêm</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khách</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hàng</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mới</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và</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dịch</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vụ</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mới</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vào</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hệ</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thống</a:t>
            </a:r>
            <a:r>
              <a:rPr lang="en-US" sz="1600" dirty="0">
                <a:solidFill>
                  <a:srgbClr val="E5E0DF"/>
                </a:solidFill>
                <a:latin typeface="Nunito" pitchFamily="2" charset="0"/>
                <a:cs typeface="Saira Medium" pitchFamily="34" charset="-120"/>
              </a:rPr>
              <a:t>.</a:t>
            </a:r>
          </a:p>
        </p:txBody>
      </p:sp>
      <p:sp>
        <p:nvSpPr>
          <p:cNvPr id="36" name="Text 7">
            <a:extLst>
              <a:ext uri="{FF2B5EF4-FFF2-40B4-BE49-F238E27FC236}">
                <a16:creationId xmlns:a16="http://schemas.microsoft.com/office/drawing/2014/main" id="{36AB7AE5-ED5A-48EB-BFFE-04DDC7CB222F}"/>
              </a:ext>
            </a:extLst>
          </p:cNvPr>
          <p:cNvSpPr/>
          <p:nvPr/>
        </p:nvSpPr>
        <p:spPr>
          <a:xfrm>
            <a:off x="1043242" y="3279201"/>
            <a:ext cx="4588083" cy="725805"/>
          </a:xfrm>
          <a:prstGeom prst="rect">
            <a:avLst/>
          </a:prstGeom>
          <a:noFill/>
          <a:ln/>
        </p:spPr>
        <p:txBody>
          <a:bodyPr wrap="square" lIns="0" tIns="0" rIns="0" bIns="0" rtlCol="0" anchor="t"/>
          <a:lstStyle/>
          <a:p>
            <a:pPr marL="342900" indent="-342900" algn="l">
              <a:lnSpc>
                <a:spcPts val="2850"/>
              </a:lnSpc>
              <a:buSzPct val="100000"/>
              <a:buChar char="•"/>
            </a:pPr>
            <a:r>
              <a:rPr lang="en-US" sz="1600" dirty="0" err="1">
                <a:solidFill>
                  <a:srgbClr val="E5E0DF"/>
                </a:solidFill>
                <a:latin typeface="Nunito Black" pitchFamily="2" charset="0"/>
                <a:cs typeface="Saira Medium" pitchFamily="34" charset="-120"/>
              </a:rPr>
              <a:t>Cập</a:t>
            </a:r>
            <a:r>
              <a:rPr lang="en-US" sz="1600" dirty="0">
                <a:solidFill>
                  <a:srgbClr val="E5E0DF"/>
                </a:solidFill>
                <a:latin typeface="Nunito Black" pitchFamily="2" charset="0"/>
                <a:cs typeface="Saira Medium" pitchFamily="34" charset="-120"/>
              </a:rPr>
              <a:t> </a:t>
            </a:r>
            <a:r>
              <a:rPr lang="en-US" sz="1600" dirty="0" err="1">
                <a:solidFill>
                  <a:srgbClr val="E5E0DF"/>
                </a:solidFill>
                <a:latin typeface="Nunito Black" pitchFamily="2" charset="0"/>
                <a:cs typeface="Saira Medium" pitchFamily="34" charset="-120"/>
              </a:rPr>
              <a:t>nhật</a:t>
            </a:r>
            <a:r>
              <a:rPr lang="en-US" sz="1600" dirty="0">
                <a:solidFill>
                  <a:srgbClr val="E5E0DF"/>
                </a:solidFill>
                <a:latin typeface="Nunito Black" pitchFamily="2" charset="0"/>
                <a:cs typeface="Saira Medium" pitchFamily="34" charset="-120"/>
              </a:rPr>
              <a:t>: </a:t>
            </a:r>
            <a:r>
              <a:rPr lang="en-US" sz="1600" dirty="0" err="1">
                <a:solidFill>
                  <a:srgbClr val="E5E0DF"/>
                </a:solidFill>
                <a:latin typeface="Nunito" pitchFamily="2" charset="0"/>
                <a:cs typeface="Saira Medium" pitchFamily="34" charset="-120"/>
              </a:rPr>
              <a:t>Chỉnh</a:t>
            </a:r>
            <a:r>
              <a:rPr lang="en-US" sz="1600" dirty="0">
                <a:solidFill>
                  <a:srgbClr val="E5E0DF"/>
                </a:solidFill>
                <a:latin typeface="Nunito" pitchFamily="2" charset="0"/>
                <a:cs typeface="Saira Medium" pitchFamily="34" charset="-120"/>
              </a:rPr>
              <a:t> sửa thông tin dịch vụ hoặc giá cả (ví dụ: tăng giá dịch vụ lấy cao </a:t>
            </a:r>
            <a:r>
              <a:rPr lang="en-US" sz="1600" dirty="0" err="1">
                <a:solidFill>
                  <a:srgbClr val="E5E0DF"/>
                </a:solidFill>
                <a:latin typeface="Nunito" pitchFamily="2" charset="0"/>
                <a:cs typeface="Saira Medium" pitchFamily="34" charset="-120"/>
              </a:rPr>
              <a:t>răng</a:t>
            </a:r>
            <a:r>
              <a:rPr lang="en-US" sz="1600" dirty="0">
                <a:solidFill>
                  <a:srgbClr val="E5E0DF"/>
                </a:solidFill>
                <a:latin typeface="Nunito" pitchFamily="2" charset="0"/>
                <a:cs typeface="Saira Medium" pitchFamily="34" charset="-120"/>
              </a:rPr>
              <a:t>).</a:t>
            </a:r>
          </a:p>
        </p:txBody>
      </p:sp>
      <p:sp>
        <p:nvSpPr>
          <p:cNvPr id="38" name="Shape 8">
            <a:extLst>
              <a:ext uri="{FF2B5EF4-FFF2-40B4-BE49-F238E27FC236}">
                <a16:creationId xmlns:a16="http://schemas.microsoft.com/office/drawing/2014/main" id="{ECA364FD-8118-4CEC-9C34-018508DDEDF1}"/>
              </a:ext>
            </a:extLst>
          </p:cNvPr>
          <p:cNvSpPr/>
          <p:nvPr/>
        </p:nvSpPr>
        <p:spPr>
          <a:xfrm>
            <a:off x="6361195" y="2010137"/>
            <a:ext cx="4864504" cy="2915026"/>
          </a:xfrm>
          <a:prstGeom prst="roundRect">
            <a:avLst>
              <a:gd name="adj" fmla="val 3864"/>
            </a:avLst>
          </a:prstGeom>
          <a:solidFill>
            <a:srgbClr val="044D39">
              <a:alpha val="75000"/>
            </a:srgbClr>
          </a:solidFill>
          <a:ln/>
        </p:spPr>
      </p:sp>
      <p:sp>
        <p:nvSpPr>
          <p:cNvPr id="50" name="Text 12">
            <a:extLst>
              <a:ext uri="{FF2B5EF4-FFF2-40B4-BE49-F238E27FC236}">
                <a16:creationId xmlns:a16="http://schemas.microsoft.com/office/drawing/2014/main" id="{32559B67-94FD-473C-92F1-47AE58E6C163}"/>
              </a:ext>
            </a:extLst>
          </p:cNvPr>
          <p:cNvSpPr/>
          <p:nvPr/>
        </p:nvSpPr>
        <p:spPr>
          <a:xfrm>
            <a:off x="6454496" y="2154847"/>
            <a:ext cx="2835235" cy="354330"/>
          </a:xfrm>
          <a:prstGeom prst="rect">
            <a:avLst/>
          </a:prstGeom>
          <a:noFill/>
          <a:ln/>
        </p:spPr>
        <p:txBody>
          <a:bodyPr wrap="none" lIns="0" tIns="0" rIns="0" bIns="0" rtlCol="0" anchor="t"/>
          <a:lstStyle/>
          <a:p>
            <a:pPr marL="0" indent="0" algn="l">
              <a:lnSpc>
                <a:spcPts val="2750"/>
              </a:lnSpc>
              <a:buNone/>
            </a:pPr>
            <a:r>
              <a:rPr lang="en-US" sz="1600" dirty="0">
                <a:solidFill>
                  <a:srgbClr val="E5E0DF"/>
                </a:solidFill>
                <a:latin typeface="Nunito" pitchFamily="2" charset="0"/>
                <a:cs typeface="Saira Medium" pitchFamily="34" charset="-120"/>
              </a:rPr>
              <a:t>Quy </a:t>
            </a:r>
            <a:r>
              <a:rPr lang="en-US" sz="1600" dirty="0" err="1">
                <a:solidFill>
                  <a:srgbClr val="E5E0DF"/>
                </a:solidFill>
                <a:latin typeface="Nunito" pitchFamily="2" charset="0"/>
                <a:cs typeface="Saira Medium" pitchFamily="34" charset="-120"/>
              </a:rPr>
              <a:t>trình</a:t>
            </a:r>
            <a:r>
              <a:rPr lang="en-US" sz="1600" dirty="0">
                <a:solidFill>
                  <a:srgbClr val="E5E0DF"/>
                </a:solidFill>
                <a:latin typeface="Nunito" pitchFamily="2" charset="0"/>
                <a:cs typeface="Saira Medium" pitchFamily="34" charset="-120"/>
              </a:rPr>
              <a:t> xóa an </a:t>
            </a:r>
            <a:r>
              <a:rPr lang="en-US" sz="1600" dirty="0" err="1">
                <a:solidFill>
                  <a:srgbClr val="E5E0DF"/>
                </a:solidFill>
                <a:latin typeface="Nunito" pitchFamily="2" charset="0"/>
                <a:cs typeface="Saira Medium" pitchFamily="34" charset="-120"/>
              </a:rPr>
              <a:t>toàn</a:t>
            </a:r>
            <a:endParaRPr lang="en-US" sz="1600" dirty="0">
              <a:solidFill>
                <a:srgbClr val="E5E0DF"/>
              </a:solidFill>
              <a:latin typeface="Nunito" pitchFamily="2" charset="0"/>
              <a:cs typeface="Saira Medium" pitchFamily="34" charset="-120"/>
            </a:endParaRPr>
          </a:p>
        </p:txBody>
      </p:sp>
      <p:sp>
        <p:nvSpPr>
          <p:cNvPr id="51" name="Text 13">
            <a:extLst>
              <a:ext uri="{FF2B5EF4-FFF2-40B4-BE49-F238E27FC236}">
                <a16:creationId xmlns:a16="http://schemas.microsoft.com/office/drawing/2014/main" id="{94C9D8A1-83AE-4FD3-B5B9-B3E85C5C5123}"/>
              </a:ext>
            </a:extLst>
          </p:cNvPr>
          <p:cNvSpPr/>
          <p:nvPr/>
        </p:nvSpPr>
        <p:spPr>
          <a:xfrm>
            <a:off x="6454497" y="2415982"/>
            <a:ext cx="4654214" cy="1088708"/>
          </a:xfrm>
          <a:prstGeom prst="rect">
            <a:avLst/>
          </a:prstGeom>
          <a:noFill/>
          <a:ln/>
        </p:spPr>
        <p:txBody>
          <a:bodyPr wrap="square" lIns="0" tIns="0" rIns="0" bIns="0" rtlCol="0" anchor="t"/>
          <a:lstStyle/>
          <a:p>
            <a:pPr marL="0" indent="0" algn="l">
              <a:lnSpc>
                <a:spcPts val="2850"/>
              </a:lnSpc>
              <a:buNone/>
            </a:pPr>
            <a:r>
              <a:rPr lang="en-US" sz="1600" dirty="0">
                <a:solidFill>
                  <a:srgbClr val="E5E0DF"/>
                </a:solidFill>
                <a:latin typeface="Nunito" pitchFamily="2" charset="0"/>
                <a:cs typeface="Saira Medium" pitchFamily="34" charset="-120"/>
              </a:rPr>
              <a:t>Để đảm bảo tính toàn vẹn của dữ liệu và tránh mất mát thông tin quan trọng, quy trình xóa được thực hiện theo thứ tự chặt </a:t>
            </a:r>
            <a:r>
              <a:rPr lang="en-US" sz="1600" dirty="0" err="1">
                <a:solidFill>
                  <a:srgbClr val="E5E0DF"/>
                </a:solidFill>
                <a:latin typeface="Nunito" pitchFamily="2" charset="0"/>
                <a:cs typeface="Saira Medium" pitchFamily="34" charset="-120"/>
              </a:rPr>
              <a:t>chẽ</a:t>
            </a:r>
            <a:r>
              <a:rPr lang="en-US" sz="1600" dirty="0">
                <a:solidFill>
                  <a:srgbClr val="E5E0DF"/>
                </a:solidFill>
                <a:latin typeface="Nunito" pitchFamily="2" charset="0"/>
                <a:cs typeface="Saira Medium" pitchFamily="34" charset="-120"/>
              </a:rPr>
              <a:t>:</a:t>
            </a:r>
          </a:p>
        </p:txBody>
      </p:sp>
      <p:sp>
        <p:nvSpPr>
          <p:cNvPr id="52" name="Text 14">
            <a:extLst>
              <a:ext uri="{FF2B5EF4-FFF2-40B4-BE49-F238E27FC236}">
                <a16:creationId xmlns:a16="http://schemas.microsoft.com/office/drawing/2014/main" id="{6622BD33-18EF-4247-83DD-32A4BA5A22F3}"/>
              </a:ext>
            </a:extLst>
          </p:cNvPr>
          <p:cNvSpPr/>
          <p:nvPr/>
        </p:nvSpPr>
        <p:spPr>
          <a:xfrm>
            <a:off x="6424838" y="3503361"/>
            <a:ext cx="5893475"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600" dirty="0">
                <a:solidFill>
                  <a:srgbClr val="E5E0DF"/>
                </a:solidFill>
                <a:latin typeface="Nunito" pitchFamily="2" charset="0"/>
                <a:cs typeface="Saira Medium" pitchFamily="34" charset="-120"/>
              </a:rPr>
              <a:t>Xóa dữ liệu từ bảng con (Chi tiết </a:t>
            </a:r>
            <a:r>
              <a:rPr lang="en-US" sz="1600" dirty="0" err="1">
                <a:solidFill>
                  <a:srgbClr val="E5E0DF"/>
                </a:solidFill>
                <a:latin typeface="Nunito" pitchFamily="2" charset="0"/>
                <a:cs typeface="Saira Medium" pitchFamily="34" charset="-120"/>
              </a:rPr>
              <a:t>phiếu</a:t>
            </a:r>
            <a:r>
              <a:rPr lang="en-US" sz="1600" dirty="0">
                <a:solidFill>
                  <a:srgbClr val="E5E0DF"/>
                </a:solidFill>
                <a:latin typeface="Nunito" pitchFamily="2" charset="0"/>
                <a:cs typeface="Saira Medium" pitchFamily="34" charset="-120"/>
              </a:rPr>
              <a:t>).</a:t>
            </a:r>
          </a:p>
        </p:txBody>
      </p:sp>
      <p:sp>
        <p:nvSpPr>
          <p:cNvPr id="53" name="Text 15">
            <a:extLst>
              <a:ext uri="{FF2B5EF4-FFF2-40B4-BE49-F238E27FC236}">
                <a16:creationId xmlns:a16="http://schemas.microsoft.com/office/drawing/2014/main" id="{8AEAA888-6CD5-4E69-AC44-C63951B28706}"/>
              </a:ext>
            </a:extLst>
          </p:cNvPr>
          <p:cNvSpPr/>
          <p:nvPr/>
        </p:nvSpPr>
        <p:spPr>
          <a:xfrm>
            <a:off x="6424838" y="3869917"/>
            <a:ext cx="5893475"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600" dirty="0" err="1">
                <a:solidFill>
                  <a:srgbClr val="E5E0DF"/>
                </a:solidFill>
                <a:latin typeface="Nunito" pitchFamily="2" charset="0"/>
                <a:cs typeface="Saira Medium" pitchFamily="34" charset="-120"/>
              </a:rPr>
              <a:t>Xóa</a:t>
            </a:r>
            <a:r>
              <a:rPr lang="en-US" sz="1750" dirty="0">
                <a:solidFill>
                  <a:srgbClr val="E5E0DF"/>
                </a:solidFill>
                <a:latin typeface="Roboto" pitchFamily="34" charset="0"/>
                <a:ea typeface="Roboto" pitchFamily="34" charset="-122"/>
                <a:cs typeface="Roboto" pitchFamily="34" charset="-120"/>
              </a:rPr>
              <a:t> </a:t>
            </a:r>
            <a:r>
              <a:rPr lang="en-US" sz="1600" dirty="0" err="1">
                <a:solidFill>
                  <a:srgbClr val="E5E0DF"/>
                </a:solidFill>
                <a:latin typeface="Nunito" pitchFamily="2" charset="0"/>
                <a:cs typeface="Saira Medium" pitchFamily="34" charset="-120"/>
              </a:rPr>
              <a:t>dữ</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liệu</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từ</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bảng</a:t>
            </a:r>
            <a:r>
              <a:rPr lang="en-US" sz="1600" dirty="0">
                <a:solidFill>
                  <a:srgbClr val="E5E0DF"/>
                </a:solidFill>
                <a:latin typeface="Nunito" pitchFamily="2" charset="0"/>
                <a:cs typeface="Saira Medium" pitchFamily="34" charset="-120"/>
              </a:rPr>
              <a:t> cha (</a:t>
            </a:r>
            <a:r>
              <a:rPr lang="en-US" sz="1600" dirty="0" err="1">
                <a:solidFill>
                  <a:srgbClr val="E5E0DF"/>
                </a:solidFill>
                <a:latin typeface="Nunito" pitchFamily="2" charset="0"/>
                <a:cs typeface="Saira Medium" pitchFamily="34" charset="-120"/>
              </a:rPr>
              <a:t>Phiếu</a:t>
            </a:r>
            <a:r>
              <a:rPr lang="en-US" sz="1600" dirty="0">
                <a:solidFill>
                  <a:srgbClr val="E5E0DF"/>
                </a:solidFill>
                <a:latin typeface="Nunito" pitchFamily="2" charset="0"/>
                <a:cs typeface="Saira Medium" pitchFamily="34" charset="-120"/>
              </a:rPr>
              <a:t> </a:t>
            </a:r>
            <a:r>
              <a:rPr lang="en-US" sz="1600" dirty="0" err="1">
                <a:solidFill>
                  <a:srgbClr val="E5E0DF"/>
                </a:solidFill>
                <a:latin typeface="Nunito" pitchFamily="2" charset="0"/>
                <a:cs typeface="Saira Medium" pitchFamily="34" charset="-120"/>
              </a:rPr>
              <a:t>khám</a:t>
            </a:r>
            <a:r>
              <a:rPr lang="en-US" sz="1600" dirty="0">
                <a:solidFill>
                  <a:srgbClr val="E5E0DF"/>
                </a:solidFill>
                <a:latin typeface="Nunito" pitchFamily="2" charset="0"/>
                <a:cs typeface="Saira Medium" pitchFamily="34" charset="-120"/>
              </a:rPr>
              <a:t>).</a:t>
            </a:r>
          </a:p>
        </p:txBody>
      </p:sp>
      <p:sp>
        <p:nvSpPr>
          <p:cNvPr id="54" name="Text 16">
            <a:extLst>
              <a:ext uri="{FF2B5EF4-FFF2-40B4-BE49-F238E27FC236}">
                <a16:creationId xmlns:a16="http://schemas.microsoft.com/office/drawing/2014/main" id="{A65F076E-541F-4575-A0BE-9C4020C4DFE8}"/>
              </a:ext>
            </a:extLst>
          </p:cNvPr>
          <p:cNvSpPr/>
          <p:nvPr/>
        </p:nvSpPr>
        <p:spPr>
          <a:xfrm>
            <a:off x="6424838" y="4211599"/>
            <a:ext cx="5893475"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600" dirty="0" err="1">
                <a:solidFill>
                  <a:srgbClr val="E5E0DF"/>
                </a:solidFill>
                <a:latin typeface="Nunito" pitchFamily="2" charset="0"/>
                <a:cs typeface="Saira Medium" pitchFamily="34" charset="-120"/>
              </a:rPr>
              <a:t>Cuối</a:t>
            </a:r>
            <a:r>
              <a:rPr lang="en-US" sz="1750" dirty="0">
                <a:solidFill>
                  <a:srgbClr val="E5E0DF"/>
                </a:solidFill>
                <a:latin typeface="Roboto" pitchFamily="34" charset="0"/>
                <a:ea typeface="Roboto" pitchFamily="34" charset="-122"/>
                <a:cs typeface="Roboto" pitchFamily="34" charset="-120"/>
              </a:rPr>
              <a:t> </a:t>
            </a:r>
            <a:r>
              <a:rPr lang="en-US" sz="1600" dirty="0">
                <a:solidFill>
                  <a:srgbClr val="E5E0DF"/>
                </a:solidFill>
                <a:latin typeface="Nunito" pitchFamily="2" charset="0"/>
                <a:cs typeface="Saira Medium" pitchFamily="34" charset="-120"/>
              </a:rPr>
              <a:t>cùng, xóa thông tin Khách hàng nếu </a:t>
            </a:r>
            <a:r>
              <a:rPr lang="en-US" sz="1600" dirty="0" err="1">
                <a:solidFill>
                  <a:srgbClr val="E5E0DF"/>
                </a:solidFill>
                <a:latin typeface="Nunito" pitchFamily="2" charset="0"/>
                <a:cs typeface="Saira Medium" pitchFamily="34" charset="-120"/>
              </a:rPr>
              <a:t>cần</a:t>
            </a:r>
            <a:r>
              <a:rPr lang="en-US" sz="1600" dirty="0">
                <a:solidFill>
                  <a:srgbClr val="E5E0DF"/>
                </a:solidFill>
                <a:latin typeface="Nunito" pitchFamily="2" charset="0"/>
                <a:cs typeface="Saira Medium" pitchFamily="34" charset="-120"/>
              </a:rPr>
              <a:t>.</a:t>
            </a:r>
          </a:p>
        </p:txBody>
      </p:sp>
      <p:sp>
        <p:nvSpPr>
          <p:cNvPr id="55" name="Text 17">
            <a:extLst>
              <a:ext uri="{FF2B5EF4-FFF2-40B4-BE49-F238E27FC236}">
                <a16:creationId xmlns:a16="http://schemas.microsoft.com/office/drawing/2014/main" id="{FEAA8347-1898-4B61-8D9C-BCC28728139A}"/>
              </a:ext>
            </a:extLst>
          </p:cNvPr>
          <p:cNvSpPr/>
          <p:nvPr/>
        </p:nvSpPr>
        <p:spPr>
          <a:xfrm>
            <a:off x="1083291" y="5156075"/>
            <a:ext cx="10133444" cy="362903"/>
          </a:xfrm>
          <a:prstGeom prst="rect">
            <a:avLst/>
          </a:prstGeom>
          <a:noFill/>
          <a:ln/>
        </p:spPr>
        <p:txBody>
          <a:bodyPr wrap="none" lIns="0" tIns="0" rIns="0" bIns="0" rtlCol="0" anchor="t"/>
          <a:lstStyle/>
          <a:p>
            <a:pPr marL="0" indent="0" algn="ctr">
              <a:lnSpc>
                <a:spcPts val="2850"/>
              </a:lnSpc>
              <a:buNone/>
            </a:pPr>
            <a:r>
              <a:rPr lang="en-US" sz="2000" dirty="0">
                <a:latin typeface="Nunito" pitchFamily="2" charset="0"/>
                <a:ea typeface="Roboto" pitchFamily="34" charset="-122"/>
                <a:cs typeface="Roboto" pitchFamily="34" charset="-120"/>
              </a:rPr>
              <a:t>Các thao tác này được tối ưu hóa để đảm bảo dữ liệu luôn được đồng </a:t>
            </a:r>
            <a:r>
              <a:rPr lang="en-US" sz="2000" dirty="0" err="1">
                <a:latin typeface="Nunito" pitchFamily="2" charset="0"/>
                <a:ea typeface="Roboto" pitchFamily="34" charset="-122"/>
                <a:cs typeface="Roboto" pitchFamily="34" charset="-120"/>
              </a:rPr>
              <a:t>bộ</a:t>
            </a:r>
            <a:r>
              <a:rPr lang="en-US" sz="2000" dirty="0">
                <a:latin typeface="Nunito" pitchFamily="2" charset="0"/>
                <a:ea typeface="Roboto" pitchFamily="34" charset="-122"/>
                <a:cs typeface="Roboto" pitchFamily="34" charset="-120"/>
              </a:rPr>
              <a:t> </a:t>
            </a:r>
            <a:br>
              <a:rPr lang="en-US" sz="2000" dirty="0">
                <a:latin typeface="Nunito" pitchFamily="2" charset="0"/>
                <a:ea typeface="Roboto" pitchFamily="34" charset="-122"/>
                <a:cs typeface="Roboto" pitchFamily="34" charset="-120"/>
              </a:rPr>
            </a:br>
            <a:r>
              <a:rPr lang="en-US" sz="2000" dirty="0" err="1">
                <a:latin typeface="Nunito" pitchFamily="2" charset="0"/>
                <a:ea typeface="Roboto" pitchFamily="34" charset="-122"/>
                <a:cs typeface="Roboto" pitchFamily="34" charset="-120"/>
              </a:rPr>
              <a:t>và</a:t>
            </a:r>
            <a:r>
              <a:rPr lang="en-US" sz="2000" dirty="0">
                <a:latin typeface="Nunito" pitchFamily="2" charset="0"/>
                <a:ea typeface="Roboto" pitchFamily="34" charset="-122"/>
                <a:cs typeface="Roboto" pitchFamily="34" charset="-120"/>
              </a:rPr>
              <a:t> chính xác trong toàn bộ hệ thống.</a:t>
            </a:r>
            <a:endParaRPr lang="en-US" sz="2000" dirty="0">
              <a:latin typeface="Nunito" pitchFamily="2" charset="0"/>
            </a:endParaRPr>
          </a:p>
        </p:txBody>
      </p:sp>
      <p:sp>
        <p:nvSpPr>
          <p:cNvPr id="56" name="Shape 2">
            <a:extLst>
              <a:ext uri="{FF2B5EF4-FFF2-40B4-BE49-F238E27FC236}">
                <a16:creationId xmlns:a16="http://schemas.microsoft.com/office/drawing/2014/main" id="{80311BF3-285B-4E41-90B1-FE2E0FAEBE01}"/>
              </a:ext>
            </a:extLst>
          </p:cNvPr>
          <p:cNvSpPr/>
          <p:nvPr/>
        </p:nvSpPr>
        <p:spPr>
          <a:xfrm>
            <a:off x="6399099" y="1962291"/>
            <a:ext cx="4817635" cy="79829"/>
          </a:xfrm>
          <a:prstGeom prst="roundRect">
            <a:avLst>
              <a:gd name="adj" fmla="val 167442"/>
            </a:avLst>
          </a:prstGeom>
          <a:solidFill>
            <a:srgbClr val="044D39"/>
          </a:solidFill>
          <a:ln/>
        </p:spPr>
      </p:sp>
      <p:sp>
        <p:nvSpPr>
          <p:cNvPr id="57" name="Shape 3">
            <a:extLst>
              <a:ext uri="{FF2B5EF4-FFF2-40B4-BE49-F238E27FC236}">
                <a16:creationId xmlns:a16="http://schemas.microsoft.com/office/drawing/2014/main" id="{77CB8982-91A1-453A-AC46-B5BF142DD48A}"/>
              </a:ext>
            </a:extLst>
          </p:cNvPr>
          <p:cNvSpPr/>
          <p:nvPr/>
        </p:nvSpPr>
        <p:spPr>
          <a:xfrm>
            <a:off x="8487276" y="1739118"/>
            <a:ext cx="565611" cy="527916"/>
          </a:xfrm>
          <a:prstGeom prst="roundRect">
            <a:avLst>
              <a:gd name="adj" fmla="val 134383"/>
            </a:avLst>
          </a:prstGeom>
          <a:solidFill>
            <a:srgbClr val="044D39"/>
          </a:solidFill>
          <a:ln/>
        </p:spPr>
      </p:sp>
      <p:sp>
        <p:nvSpPr>
          <p:cNvPr id="58" name="Text 4">
            <a:extLst>
              <a:ext uri="{FF2B5EF4-FFF2-40B4-BE49-F238E27FC236}">
                <a16:creationId xmlns:a16="http://schemas.microsoft.com/office/drawing/2014/main" id="{3A433803-DA68-4789-99A1-2B3B42725F08}"/>
              </a:ext>
            </a:extLst>
          </p:cNvPr>
          <p:cNvSpPr/>
          <p:nvPr/>
        </p:nvSpPr>
        <p:spPr>
          <a:xfrm>
            <a:off x="8686784" y="1757234"/>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aira Medium" pitchFamily="34" charset="0"/>
                <a:ea typeface="Saira Medium" pitchFamily="34" charset="-122"/>
                <a:cs typeface="Saira Medium" pitchFamily="34" charset="-120"/>
              </a:rPr>
              <a:t>1</a:t>
            </a:r>
            <a:endParaRPr lang="en-US" sz="2100" dirty="0"/>
          </a:p>
        </p:txBody>
      </p:sp>
    </p:spTree>
    <p:extLst>
      <p:ext uri="{BB962C8B-B14F-4D97-AF65-F5344CB8AC3E}">
        <p14:creationId xmlns:p14="http://schemas.microsoft.com/office/powerpoint/2010/main" val="239635296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DB3E3D-5D77-4EA5-8CB1-0AB3A33570B8}"/>
              </a:ext>
            </a:extLst>
          </p:cNvPr>
          <p:cNvSpPr/>
          <p:nvPr/>
        </p:nvSpPr>
        <p:spPr>
          <a:xfrm>
            <a:off x="0" y="0"/>
            <a:ext cx="12192000" cy="6858000"/>
          </a:xfrm>
          <a:prstGeom prst="rect">
            <a:avLst/>
          </a:prstGeom>
          <a:solidFill>
            <a:srgbClr val="A1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Group 19">
            <a:extLst>
              <a:ext uri="{FF2B5EF4-FFF2-40B4-BE49-F238E27FC236}">
                <a16:creationId xmlns:a16="http://schemas.microsoft.com/office/drawing/2014/main" id="{48E856A1-D0A1-4519-A446-2BEAFDDABEAF}"/>
              </a:ext>
            </a:extLst>
          </p:cNvPr>
          <p:cNvGrpSpPr/>
          <p:nvPr/>
        </p:nvGrpSpPr>
        <p:grpSpPr>
          <a:xfrm>
            <a:off x="510468" y="247646"/>
            <a:ext cx="11164529" cy="6282813"/>
            <a:chOff x="513735" y="235974"/>
            <a:chExt cx="11164529" cy="6282813"/>
          </a:xfrm>
        </p:grpSpPr>
        <p:sp>
          <p:nvSpPr>
            <p:cNvPr id="7" name="Rectangle: Rounded Corners 6">
              <a:extLst>
                <a:ext uri="{FF2B5EF4-FFF2-40B4-BE49-F238E27FC236}">
                  <a16:creationId xmlns:a16="http://schemas.microsoft.com/office/drawing/2014/main" id="{7697B0E1-54DC-42F2-93D0-41997C5A48E4}"/>
                </a:ext>
              </a:extLst>
            </p:cNvPr>
            <p:cNvSpPr/>
            <p:nvPr/>
          </p:nvSpPr>
          <p:spPr>
            <a:xfrm>
              <a:off x="513735" y="235974"/>
              <a:ext cx="11164529" cy="6282813"/>
            </a:xfrm>
            <a:prstGeom prst="roundRect">
              <a:avLst>
                <a:gd name="adj" fmla="val 2552"/>
              </a:avLst>
            </a:prstGeom>
            <a:solidFill>
              <a:srgbClr val="25AD9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F2F323FB-4FFF-4600-BFF3-29838315AA5B}"/>
                </a:ext>
              </a:extLst>
            </p:cNvPr>
            <p:cNvSpPr/>
            <p:nvPr/>
          </p:nvSpPr>
          <p:spPr>
            <a:xfrm>
              <a:off x="884902" y="1135626"/>
              <a:ext cx="10471355" cy="5161934"/>
            </a:xfrm>
            <a:prstGeom prst="roundRect">
              <a:avLst>
                <a:gd name="adj" fmla="val 3586"/>
              </a:avLst>
            </a:prstGeom>
            <a:solidFill>
              <a:srgbClr val="B9DFC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Shape&#10;&#10;Description automatically generated">
              <a:extLst>
                <a:ext uri="{FF2B5EF4-FFF2-40B4-BE49-F238E27FC236}">
                  <a16:creationId xmlns:a16="http://schemas.microsoft.com/office/drawing/2014/main" id="{F113B881-C14E-4502-83F4-93D85ECE7A6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1219" b="76703" l="17064" r="45194"/>
                      </a14:imgEffect>
                    </a14:imgLayer>
                  </a14:imgProps>
                </a:ext>
                <a:ext uri="{28A0092B-C50C-407E-A947-70E740481C1C}">
                  <a14:useLocalDpi xmlns:a14="http://schemas.microsoft.com/office/drawing/2010/main" val="0"/>
                </a:ext>
              </a:extLst>
            </a:blip>
            <a:srcRect l="13548" t="59284" r="51290" b="21362"/>
            <a:stretch/>
          </p:blipFill>
          <p:spPr>
            <a:xfrm>
              <a:off x="884902" y="275822"/>
              <a:ext cx="993057" cy="819956"/>
            </a:xfrm>
            <a:prstGeom prst="rect">
              <a:avLst/>
            </a:prstGeom>
          </p:spPr>
        </p:pic>
        <p:pic>
          <p:nvPicPr>
            <p:cNvPr id="11" name="Picture 10" descr="Shape&#10;&#10;Description automatically generated">
              <a:extLst>
                <a:ext uri="{FF2B5EF4-FFF2-40B4-BE49-F238E27FC236}">
                  <a16:creationId xmlns:a16="http://schemas.microsoft.com/office/drawing/2014/main" id="{5C986C04-7382-47B8-BD73-A3337FE43B0D}"/>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81484" b="95075" l="64549" r="88033">
                          <a14:foregroundMark x1="78400" y1="82133" x2="78400" y2="82133"/>
                        </a14:backgroundRemoval>
                      </a14:imgEffect>
                    </a14:imgLayer>
                  </a14:imgProps>
                </a:ext>
                <a:ext uri="{28A0092B-C50C-407E-A947-70E740481C1C}">
                  <a14:useLocalDpi xmlns:a14="http://schemas.microsoft.com/office/drawing/2010/main" val="0"/>
                </a:ext>
              </a:extLst>
            </a:blip>
            <a:srcRect l="61613" t="79785" r="9032" b="3226"/>
            <a:stretch/>
          </p:blipFill>
          <p:spPr>
            <a:xfrm>
              <a:off x="10536426" y="263561"/>
              <a:ext cx="993057" cy="862103"/>
            </a:xfrm>
            <a:prstGeom prst="rect">
              <a:avLst/>
            </a:prstGeom>
          </p:spPr>
        </p:pic>
        <p:pic>
          <p:nvPicPr>
            <p:cNvPr id="12" name="Picture 11" descr="Shape&#10;&#10;Description automatically generated">
              <a:extLst>
                <a:ext uri="{FF2B5EF4-FFF2-40B4-BE49-F238E27FC236}">
                  <a16:creationId xmlns:a16="http://schemas.microsoft.com/office/drawing/2014/main" id="{17A235A3-AE5F-4BE5-9A69-D3ED8E964E72}"/>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84400" b="90800" l="13800" r="50200">
                          <a14:foregroundMark x1="19400" y1="87067" x2="23800" y2="88267"/>
                          <a14:foregroundMark x1="13800" y1="87733" x2="13800" y2="87733"/>
                        </a14:backgroundRemoval>
                      </a14:imgEffect>
                    </a14:imgLayer>
                  </a14:imgProps>
                </a:ext>
                <a:ext uri="{28A0092B-C50C-407E-A947-70E740481C1C}">
                  <a14:useLocalDpi xmlns:a14="http://schemas.microsoft.com/office/drawing/2010/main" val="0"/>
                </a:ext>
              </a:extLst>
            </a:blip>
            <a:srcRect l="11022" t="83656" r="49479" b="8387"/>
            <a:stretch/>
          </p:blipFill>
          <p:spPr>
            <a:xfrm>
              <a:off x="9649569" y="746987"/>
              <a:ext cx="1108079" cy="334824"/>
            </a:xfrm>
            <a:prstGeom prst="rect">
              <a:avLst/>
            </a:prstGeom>
          </p:spPr>
        </p:pic>
        <p:pic>
          <p:nvPicPr>
            <p:cNvPr id="13" name="Picture 12" descr="Shape&#10;&#10;Description automatically generated">
              <a:extLst>
                <a:ext uri="{FF2B5EF4-FFF2-40B4-BE49-F238E27FC236}">
                  <a16:creationId xmlns:a16="http://schemas.microsoft.com/office/drawing/2014/main" id="{D1DC4CCF-86D5-405C-903C-792E2895F95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3925" b="76369" l="59851" r="78760"/>
                      </a14:imgEffect>
                    </a14:imgLayer>
                  </a14:imgProps>
                </a:ext>
                <a:ext uri="{28A0092B-C50C-407E-A947-70E740481C1C}">
                  <a14:useLocalDpi xmlns:a14="http://schemas.microsoft.com/office/drawing/2010/main" val="0"/>
                </a:ext>
              </a:extLst>
            </a:blip>
            <a:srcRect l="57488" t="62370" r="18876" b="22075"/>
            <a:stretch/>
          </p:blipFill>
          <p:spPr>
            <a:xfrm>
              <a:off x="1628915" y="443234"/>
              <a:ext cx="646870" cy="638577"/>
            </a:xfrm>
            <a:prstGeom prst="rect">
              <a:avLst/>
            </a:prstGeom>
          </p:spPr>
        </p:pic>
        <p:sp>
          <p:nvSpPr>
            <p:cNvPr id="14" name="Rectangle: Rounded Corners 13">
              <a:extLst>
                <a:ext uri="{FF2B5EF4-FFF2-40B4-BE49-F238E27FC236}">
                  <a16:creationId xmlns:a16="http://schemas.microsoft.com/office/drawing/2014/main" id="{0583A32D-FEA0-4F5A-B2C8-1C6B39693843}"/>
                </a:ext>
              </a:extLst>
            </p:cNvPr>
            <p:cNvSpPr/>
            <p:nvPr/>
          </p:nvSpPr>
          <p:spPr>
            <a:xfrm>
              <a:off x="5224687" y="896946"/>
              <a:ext cx="1742624" cy="117986"/>
            </a:xfrm>
            <a:prstGeom prst="roundRect">
              <a:avLst>
                <a:gd name="adj" fmla="val 50000"/>
              </a:avLst>
            </a:prstGeom>
            <a:solidFill>
              <a:srgbClr val="044D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descr="Shape&#10;&#10;Description automatically generated">
              <a:extLst>
                <a:ext uri="{FF2B5EF4-FFF2-40B4-BE49-F238E27FC236}">
                  <a16:creationId xmlns:a16="http://schemas.microsoft.com/office/drawing/2014/main" id="{7F00E957-C509-4D27-80EC-20F27624B6EB}"/>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72795" b="80537" l="85405" r="97017"/>
                      </a14:imgEffect>
                    </a14:imgLayer>
                  </a14:imgProps>
                </a:ext>
                <a:ext uri="{28A0092B-C50C-407E-A947-70E740481C1C}">
                  <a14:useLocalDpi xmlns:a14="http://schemas.microsoft.com/office/drawing/2010/main" val="0"/>
                </a:ext>
              </a:extLst>
            </a:blip>
            <a:srcRect l="83953" t="71827" r="1531" b="18495"/>
            <a:stretch/>
          </p:blipFill>
          <p:spPr>
            <a:xfrm>
              <a:off x="10252995" y="351746"/>
              <a:ext cx="449825" cy="449825"/>
            </a:xfrm>
            <a:prstGeom prst="rect">
              <a:avLst/>
            </a:prstGeom>
          </p:spPr>
        </p:pic>
        <p:pic>
          <p:nvPicPr>
            <p:cNvPr id="16" name="Picture 15" descr="Shape&#10;&#10;Description automatically generated">
              <a:extLst>
                <a:ext uri="{FF2B5EF4-FFF2-40B4-BE49-F238E27FC236}">
                  <a16:creationId xmlns:a16="http://schemas.microsoft.com/office/drawing/2014/main" id="{BAE45301-5096-4E47-ABA7-809C6DDE7AC0}"/>
                </a:ext>
              </a:extLst>
            </p:cNvPr>
            <p:cNvPicPr>
              <a:picLocks noChangeAspect="1"/>
            </p:cNvPicPr>
            <p:nvPr/>
          </p:nvPicPr>
          <p:blipFill rotWithShape="1">
            <a:blip r:embed="rId8">
              <a:extLst>
                <a:ext uri="{BEBA8EAE-BF5A-486C-A8C5-ECC9F3942E4B}">
                  <a14:imgProps xmlns:a14="http://schemas.microsoft.com/office/drawing/2010/main">
                    <a14:imgLayer r:embed="rId3">
                      <a14:imgEffect>
                        <a14:backgroundRemoval t="48139" b="54763" l="71257" r="85192"/>
                      </a14:imgEffect>
                    </a14:imgLayer>
                  </a14:imgProps>
                </a:ext>
                <a:ext uri="{28A0092B-C50C-407E-A947-70E740481C1C}">
                  <a14:useLocalDpi xmlns:a14="http://schemas.microsoft.com/office/drawing/2010/main" val="0"/>
                </a:ext>
              </a:extLst>
            </a:blip>
            <a:srcRect l="69515" t="47311" r="13066" b="44409"/>
            <a:stretch/>
          </p:blipFill>
          <p:spPr>
            <a:xfrm>
              <a:off x="9686963" y="337429"/>
              <a:ext cx="592596" cy="422499"/>
            </a:xfrm>
            <a:prstGeom prst="rect">
              <a:avLst/>
            </a:prstGeom>
          </p:spPr>
        </p:pic>
        <p:pic>
          <p:nvPicPr>
            <p:cNvPr id="18" name="Picture 17" descr="Shape&#10;&#10;Description automatically generated">
              <a:extLst>
                <a:ext uri="{FF2B5EF4-FFF2-40B4-BE49-F238E27FC236}">
                  <a16:creationId xmlns:a16="http://schemas.microsoft.com/office/drawing/2014/main" id="{4F5F00CD-EA8F-4CF8-A7B6-6964491A1ACD}"/>
                </a:ext>
              </a:extLst>
            </p:cNvPr>
            <p:cNvPicPr>
              <a:picLocks noChangeAspect="1"/>
            </p:cNvPicPr>
            <p:nvPr/>
          </p:nvPicPr>
          <p:blipFill rotWithShape="1">
            <a:blip r:embed="rId9">
              <a:extLst>
                <a:ext uri="{28A0092B-C50C-407E-A947-70E740481C1C}">
                  <a14:useLocalDpi xmlns:a14="http://schemas.microsoft.com/office/drawing/2010/main" val="0"/>
                </a:ext>
              </a:extLst>
            </a:blip>
            <a:srcRect l="16350" t="13334" r="10948" b="60180"/>
            <a:stretch/>
          </p:blipFill>
          <p:spPr>
            <a:xfrm>
              <a:off x="986302" y="1263190"/>
              <a:ext cx="966048" cy="527915"/>
            </a:xfrm>
            <a:prstGeom prst="rect">
              <a:avLst/>
            </a:prstGeom>
          </p:spPr>
        </p:pic>
        <p:pic>
          <p:nvPicPr>
            <p:cNvPr id="19" name="Picture 18" descr="Text&#10;&#10;Description automatically generated">
              <a:extLst>
                <a:ext uri="{FF2B5EF4-FFF2-40B4-BE49-F238E27FC236}">
                  <a16:creationId xmlns:a16="http://schemas.microsoft.com/office/drawing/2014/main" id="{AB426552-67FF-4FEF-928B-6E78372ACA27}"/>
                </a:ext>
              </a:extLst>
            </p:cNvPr>
            <p:cNvPicPr>
              <a:picLocks noChangeAspect="1"/>
            </p:cNvPicPr>
            <p:nvPr/>
          </p:nvPicPr>
          <p:blipFill rotWithShape="1">
            <a:blip r:embed="rId10">
              <a:extLst>
                <a:ext uri="{28A0092B-C50C-407E-A947-70E740481C1C}">
                  <a14:useLocalDpi xmlns:a14="http://schemas.microsoft.com/office/drawing/2010/main" val="0"/>
                </a:ext>
              </a:extLst>
            </a:blip>
            <a:srcRect t="26933" b="26134"/>
            <a:stretch/>
          </p:blipFill>
          <p:spPr>
            <a:xfrm>
              <a:off x="5396088" y="235974"/>
              <a:ext cx="1458692" cy="684613"/>
            </a:xfrm>
            <a:prstGeom prst="rect">
              <a:avLst/>
            </a:prstGeom>
          </p:spPr>
        </p:pic>
      </p:grpSp>
      <p:sp>
        <p:nvSpPr>
          <p:cNvPr id="37" name="Text 1">
            <a:extLst>
              <a:ext uri="{FF2B5EF4-FFF2-40B4-BE49-F238E27FC236}">
                <a16:creationId xmlns:a16="http://schemas.microsoft.com/office/drawing/2014/main" id="{C0B79CDF-7489-401F-858A-9B98689F9C31}"/>
              </a:ext>
            </a:extLst>
          </p:cNvPr>
          <p:cNvSpPr/>
          <p:nvPr/>
        </p:nvSpPr>
        <p:spPr>
          <a:xfrm>
            <a:off x="1952350" y="1438164"/>
            <a:ext cx="3628318" cy="362903"/>
          </a:xfrm>
          <a:prstGeom prst="rect">
            <a:avLst/>
          </a:prstGeom>
          <a:noFill/>
          <a:ln/>
        </p:spPr>
        <p:txBody>
          <a:bodyPr wrap="none" lIns="0" tIns="0" rIns="0" bIns="0" rtlCol="0" anchor="t"/>
          <a:lstStyle/>
          <a:p>
            <a:pPr marL="0" indent="0" algn="l">
              <a:lnSpc>
                <a:spcPts val="2850"/>
              </a:lnSpc>
              <a:buNone/>
            </a:pPr>
            <a:r>
              <a:rPr lang="en-US" sz="3200" dirty="0" err="1">
                <a:latin typeface="Nunito Black" pitchFamily="2" charset="0"/>
                <a:ea typeface="Roboto" pitchFamily="34" charset="-122"/>
                <a:cs typeface="Roboto" pitchFamily="34" charset="-120"/>
              </a:rPr>
              <a:t>Truy</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vấn</a:t>
            </a:r>
            <a:r>
              <a:rPr lang="en-US" sz="3200" dirty="0">
                <a:latin typeface="Nunito Black" pitchFamily="2" charset="0"/>
                <a:ea typeface="Roboto" pitchFamily="34" charset="-122"/>
                <a:cs typeface="Roboto" pitchFamily="34" charset="-120"/>
              </a:rPr>
              <a:t> &amp; </a:t>
            </a:r>
            <a:r>
              <a:rPr lang="en-US" sz="3200" dirty="0" err="1">
                <a:latin typeface="Nunito Black" pitchFamily="2" charset="0"/>
                <a:ea typeface="Roboto" pitchFamily="34" charset="-122"/>
                <a:cs typeface="Roboto" pitchFamily="34" charset="-120"/>
              </a:rPr>
              <a:t>Tìm</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kiếm</a:t>
            </a:r>
            <a:r>
              <a:rPr lang="en-US" sz="3200" dirty="0">
                <a:latin typeface="Nunito Black" pitchFamily="2" charset="0"/>
                <a:ea typeface="Roboto" pitchFamily="34" charset="-122"/>
                <a:cs typeface="Roboto" pitchFamily="34" charset="-120"/>
              </a:rPr>
              <a:t> </a:t>
            </a:r>
            <a:r>
              <a:rPr lang="en-US" sz="3200" dirty="0" err="1">
                <a:latin typeface="Nunito Black" pitchFamily="2" charset="0"/>
                <a:ea typeface="Roboto" pitchFamily="34" charset="-122"/>
                <a:cs typeface="Roboto" pitchFamily="34" charset="-120"/>
              </a:rPr>
              <a:t>thông</a:t>
            </a:r>
            <a:r>
              <a:rPr lang="en-US" sz="3200" dirty="0">
                <a:latin typeface="Nunito Black" pitchFamily="2" charset="0"/>
                <a:ea typeface="Roboto" pitchFamily="34" charset="-122"/>
                <a:cs typeface="Roboto" pitchFamily="34" charset="-120"/>
              </a:rPr>
              <a:t> tin</a:t>
            </a:r>
            <a:endParaRPr lang="en-US" sz="3200" dirty="0">
              <a:latin typeface="Nunito Black" pitchFamily="2" charset="0"/>
            </a:endParaRPr>
          </a:p>
        </p:txBody>
      </p:sp>
      <p:sp>
        <p:nvSpPr>
          <p:cNvPr id="32" name="Text 14">
            <a:extLst>
              <a:ext uri="{FF2B5EF4-FFF2-40B4-BE49-F238E27FC236}">
                <a16:creationId xmlns:a16="http://schemas.microsoft.com/office/drawing/2014/main" id="{C8F46BDA-2005-410D-BE12-CFD0315021CE}"/>
              </a:ext>
            </a:extLst>
          </p:cNvPr>
          <p:cNvSpPr/>
          <p:nvPr/>
        </p:nvSpPr>
        <p:spPr>
          <a:xfrm>
            <a:off x="329656" y="4400519"/>
            <a:ext cx="13042821" cy="393263"/>
          </a:xfrm>
          <a:prstGeom prst="rect">
            <a:avLst/>
          </a:prstGeom>
          <a:noFill/>
          <a:ln/>
        </p:spPr>
        <p:txBody>
          <a:bodyPr wrap="none" lIns="0" tIns="0" rIns="0" bIns="0" rtlCol="0" anchor="t"/>
          <a:lstStyle/>
          <a:p>
            <a:pPr marL="0" indent="0" algn="l">
              <a:lnSpc>
                <a:spcPts val="3200"/>
              </a:lnSpc>
              <a:buNone/>
            </a:pPr>
            <a:endParaRPr lang="en-US" sz="2000" dirty="0"/>
          </a:p>
        </p:txBody>
      </p:sp>
      <p:sp>
        <p:nvSpPr>
          <p:cNvPr id="34" name="Text 1">
            <a:extLst>
              <a:ext uri="{FF2B5EF4-FFF2-40B4-BE49-F238E27FC236}">
                <a16:creationId xmlns:a16="http://schemas.microsoft.com/office/drawing/2014/main" id="{D32F4642-0A58-4343-A711-26CA458B7F13}"/>
              </a:ext>
            </a:extLst>
          </p:cNvPr>
          <p:cNvSpPr/>
          <p:nvPr/>
        </p:nvSpPr>
        <p:spPr>
          <a:xfrm>
            <a:off x="979767" y="1779167"/>
            <a:ext cx="10225932" cy="362903"/>
          </a:xfrm>
          <a:prstGeom prst="rect">
            <a:avLst/>
          </a:prstGeom>
          <a:noFill/>
          <a:ln/>
        </p:spPr>
        <p:txBody>
          <a:bodyPr wrap="none" lIns="0" tIns="0" rIns="0" bIns="0" rtlCol="0" anchor="t"/>
          <a:lstStyle/>
          <a:p>
            <a:pPr marL="0" indent="0" algn="ctr">
              <a:buNone/>
            </a:pPr>
            <a:r>
              <a:rPr lang="en-US" sz="1750" dirty="0">
                <a:latin typeface="Nunito" pitchFamily="2" charset="0"/>
                <a:ea typeface="Roboto" pitchFamily="34" charset="-122"/>
                <a:cs typeface="Roboto" pitchFamily="34" charset="-120"/>
              </a:rPr>
              <a:t>Khả năng truy vấn và tìm kiếm thông tin nhanh chóng là yếu tố then chốt </a:t>
            </a:r>
            <a:r>
              <a:rPr lang="en-US" sz="1750" dirty="0" err="1">
                <a:latin typeface="Nunito" pitchFamily="2" charset="0"/>
                <a:ea typeface="Roboto" pitchFamily="34" charset="-122"/>
                <a:cs typeface="Roboto" pitchFamily="34" charset="-120"/>
              </a:rPr>
              <a:t>giúp</a:t>
            </a:r>
            <a:r>
              <a:rPr lang="en-US" sz="1750" dirty="0">
                <a:latin typeface="Nunito" pitchFamily="2" charset="0"/>
                <a:ea typeface="Roboto" pitchFamily="34" charset="-122"/>
                <a:cs typeface="Roboto" pitchFamily="34" charset="-120"/>
              </a:rPr>
              <a:t> </a:t>
            </a:r>
            <a:br>
              <a:rPr lang="en-US" sz="1750" dirty="0">
                <a:latin typeface="Nunito" pitchFamily="2" charset="0"/>
                <a:ea typeface="Roboto" pitchFamily="34" charset="-122"/>
                <a:cs typeface="Roboto" pitchFamily="34" charset="-120"/>
              </a:rPr>
            </a:br>
            <a:r>
              <a:rPr lang="en-US" sz="1750" dirty="0" err="1">
                <a:latin typeface="Nunito" pitchFamily="2" charset="0"/>
                <a:ea typeface="Roboto" pitchFamily="34" charset="-122"/>
                <a:cs typeface="Roboto" pitchFamily="34" charset="-120"/>
              </a:rPr>
              <a:t>phòng</a:t>
            </a:r>
            <a:r>
              <a:rPr lang="en-US" sz="1750" dirty="0">
                <a:latin typeface="Nunito" pitchFamily="2" charset="0"/>
                <a:ea typeface="Roboto" pitchFamily="34" charset="-122"/>
                <a:cs typeface="Roboto" pitchFamily="34" charset="-120"/>
              </a:rPr>
              <a:t> khám quản lý khách hàng hiệu quả.</a:t>
            </a:r>
            <a:endParaRPr lang="en-US" sz="1750" dirty="0">
              <a:latin typeface="Nunito" pitchFamily="2" charset="0"/>
            </a:endParaRPr>
          </a:p>
        </p:txBody>
      </p:sp>
      <p:sp>
        <p:nvSpPr>
          <p:cNvPr id="35" name="Shape 2">
            <a:extLst>
              <a:ext uri="{FF2B5EF4-FFF2-40B4-BE49-F238E27FC236}">
                <a16:creationId xmlns:a16="http://schemas.microsoft.com/office/drawing/2014/main" id="{D1693CF8-25A9-4EF8-8F58-67D5F00D0CB8}"/>
              </a:ext>
            </a:extLst>
          </p:cNvPr>
          <p:cNvSpPr/>
          <p:nvPr/>
        </p:nvSpPr>
        <p:spPr>
          <a:xfrm>
            <a:off x="979768" y="2390757"/>
            <a:ext cx="10225932" cy="2795707"/>
          </a:xfrm>
          <a:prstGeom prst="roundRect">
            <a:avLst>
              <a:gd name="adj" fmla="val 7302"/>
            </a:avLst>
          </a:prstGeom>
          <a:solidFill>
            <a:srgbClr val="044D39"/>
          </a:solidFill>
          <a:ln/>
        </p:spPr>
      </p:sp>
      <p:sp>
        <p:nvSpPr>
          <p:cNvPr id="39" name="Shape 3">
            <a:extLst>
              <a:ext uri="{FF2B5EF4-FFF2-40B4-BE49-F238E27FC236}">
                <a16:creationId xmlns:a16="http://schemas.microsoft.com/office/drawing/2014/main" id="{D04EA248-E404-4CD6-A711-5C1BFA58DE26}"/>
              </a:ext>
            </a:extLst>
          </p:cNvPr>
          <p:cNvSpPr/>
          <p:nvPr/>
        </p:nvSpPr>
        <p:spPr>
          <a:xfrm>
            <a:off x="1005410" y="2422739"/>
            <a:ext cx="3413148" cy="2749987"/>
          </a:xfrm>
          <a:prstGeom prst="roundRect">
            <a:avLst>
              <a:gd name="adj" fmla="val 7424"/>
            </a:avLst>
          </a:prstGeom>
          <a:solidFill>
            <a:srgbClr val="044D39">
              <a:alpha val="75000"/>
            </a:srgbClr>
          </a:solidFill>
          <a:ln/>
        </p:spPr>
      </p:sp>
      <p:sp>
        <p:nvSpPr>
          <p:cNvPr id="40" name="Text 4">
            <a:extLst>
              <a:ext uri="{FF2B5EF4-FFF2-40B4-BE49-F238E27FC236}">
                <a16:creationId xmlns:a16="http://schemas.microsoft.com/office/drawing/2014/main" id="{96F049B4-CEEA-4D36-B081-64FEA4D61FA9}"/>
              </a:ext>
            </a:extLst>
          </p:cNvPr>
          <p:cNvSpPr/>
          <p:nvPr/>
        </p:nvSpPr>
        <p:spPr>
          <a:xfrm>
            <a:off x="1124285" y="2471514"/>
            <a:ext cx="3029981" cy="412474"/>
          </a:xfrm>
          <a:prstGeom prst="rect">
            <a:avLst/>
          </a:prstGeom>
          <a:noFill/>
          <a:ln/>
        </p:spPr>
        <p:txBody>
          <a:bodyPr wrap="square" lIns="0" tIns="0" rIns="0" bIns="0" rtlCol="0" anchor="t"/>
          <a:lstStyle/>
          <a:p>
            <a:pPr marL="0" indent="0" algn="l">
              <a:lnSpc>
                <a:spcPts val="2750"/>
              </a:lnSpc>
              <a:buNone/>
            </a:pPr>
            <a:r>
              <a:rPr lang="en-US" dirty="0">
                <a:solidFill>
                  <a:srgbClr val="E5E0DF"/>
                </a:solidFill>
                <a:latin typeface="Nunito Black" pitchFamily="2" charset="0"/>
                <a:ea typeface="Saira Medium" pitchFamily="34" charset="-122"/>
                <a:cs typeface="Saira Medium" pitchFamily="34" charset="-120"/>
              </a:rPr>
              <a:t>Khách hàng đang sử dụng dịch vụ</a:t>
            </a:r>
            <a:endParaRPr lang="en-US" dirty="0">
              <a:latin typeface="Nunito Black" pitchFamily="2" charset="0"/>
            </a:endParaRPr>
          </a:p>
        </p:txBody>
      </p:sp>
      <p:sp>
        <p:nvSpPr>
          <p:cNvPr id="41" name="Text 5">
            <a:extLst>
              <a:ext uri="{FF2B5EF4-FFF2-40B4-BE49-F238E27FC236}">
                <a16:creationId xmlns:a16="http://schemas.microsoft.com/office/drawing/2014/main" id="{869F74AF-5D43-453C-9F4A-3D2F59A644A0}"/>
              </a:ext>
            </a:extLst>
          </p:cNvPr>
          <p:cNvSpPr/>
          <p:nvPr/>
        </p:nvSpPr>
        <p:spPr>
          <a:xfrm>
            <a:off x="1115030" y="3189064"/>
            <a:ext cx="3224537" cy="1451610"/>
          </a:xfrm>
          <a:prstGeom prst="rect">
            <a:avLst/>
          </a:prstGeom>
          <a:noFill/>
          <a:ln/>
        </p:spPr>
        <p:txBody>
          <a:bodyPr wrap="square" lIns="0" tIns="0" rIns="0" bIns="0" rtlCol="0" anchor="t"/>
          <a:lstStyle/>
          <a:p>
            <a:pPr marL="0" indent="0" algn="l">
              <a:lnSpc>
                <a:spcPts val="2850"/>
              </a:lnSpc>
              <a:buNone/>
            </a:pPr>
            <a:r>
              <a:rPr lang="en-US" sz="1600" dirty="0">
                <a:solidFill>
                  <a:srgbClr val="E5E0DF"/>
                </a:solidFill>
                <a:latin typeface="Nunito" pitchFamily="2" charset="0"/>
                <a:cs typeface="Saira Medium" pitchFamily="34" charset="-120"/>
              </a:rPr>
              <a:t>Tìm kiếm khách hàng hiện đang dùng dịch vụ "Khám răng tổng quát" hoặc bất kỳ dịch vụ nào khác để theo dõi tiến độ và lịch </a:t>
            </a:r>
            <a:r>
              <a:rPr lang="en-US" sz="1600" dirty="0" err="1">
                <a:solidFill>
                  <a:srgbClr val="E5E0DF"/>
                </a:solidFill>
                <a:latin typeface="Nunito" pitchFamily="2" charset="0"/>
                <a:cs typeface="Saira Medium" pitchFamily="34" charset="-120"/>
              </a:rPr>
              <a:t>trình</a:t>
            </a:r>
            <a:r>
              <a:rPr lang="en-US" sz="1600" dirty="0">
                <a:solidFill>
                  <a:srgbClr val="E5E0DF"/>
                </a:solidFill>
                <a:latin typeface="Nunito" pitchFamily="2" charset="0"/>
                <a:cs typeface="Saira Medium" pitchFamily="34" charset="-120"/>
              </a:rPr>
              <a:t>.</a:t>
            </a:r>
          </a:p>
        </p:txBody>
      </p:sp>
      <p:sp>
        <p:nvSpPr>
          <p:cNvPr id="42" name="Shape 6">
            <a:extLst>
              <a:ext uri="{FF2B5EF4-FFF2-40B4-BE49-F238E27FC236}">
                <a16:creationId xmlns:a16="http://schemas.microsoft.com/office/drawing/2014/main" id="{DA8DA037-CEDC-4E91-846B-09F187F85460}"/>
              </a:ext>
            </a:extLst>
          </p:cNvPr>
          <p:cNvSpPr/>
          <p:nvPr/>
        </p:nvSpPr>
        <p:spPr>
          <a:xfrm>
            <a:off x="4418558" y="2410714"/>
            <a:ext cx="3667809" cy="2749987"/>
          </a:xfrm>
          <a:prstGeom prst="rect">
            <a:avLst/>
          </a:prstGeom>
          <a:solidFill>
            <a:srgbClr val="044D39">
              <a:alpha val="75000"/>
            </a:srgbClr>
          </a:solidFill>
          <a:ln/>
        </p:spPr>
        <p:txBody>
          <a:bodyPr/>
          <a:lstStyle/>
          <a:p>
            <a:endParaRPr lang="en-US" dirty="0"/>
          </a:p>
        </p:txBody>
      </p:sp>
      <p:sp>
        <p:nvSpPr>
          <p:cNvPr id="43" name="Shape 7">
            <a:extLst>
              <a:ext uri="{FF2B5EF4-FFF2-40B4-BE49-F238E27FC236}">
                <a16:creationId xmlns:a16="http://schemas.microsoft.com/office/drawing/2014/main" id="{6B6DF5C6-A134-42D4-BA07-D46DBDC8AA42}"/>
              </a:ext>
            </a:extLst>
          </p:cNvPr>
          <p:cNvSpPr/>
          <p:nvPr/>
        </p:nvSpPr>
        <p:spPr>
          <a:xfrm>
            <a:off x="4419185" y="2419571"/>
            <a:ext cx="30480" cy="2749987"/>
          </a:xfrm>
          <a:prstGeom prst="roundRect">
            <a:avLst>
              <a:gd name="adj" fmla="val 669768"/>
            </a:avLst>
          </a:prstGeom>
          <a:solidFill>
            <a:srgbClr val="E2691D"/>
          </a:solidFill>
          <a:ln/>
        </p:spPr>
      </p:sp>
      <p:sp>
        <p:nvSpPr>
          <p:cNvPr id="44" name="Text 8">
            <a:extLst>
              <a:ext uri="{FF2B5EF4-FFF2-40B4-BE49-F238E27FC236}">
                <a16:creationId xmlns:a16="http://schemas.microsoft.com/office/drawing/2014/main" id="{78E778A4-847D-42D0-8D9C-69CC038A835D}"/>
              </a:ext>
            </a:extLst>
          </p:cNvPr>
          <p:cNvSpPr/>
          <p:nvPr/>
        </p:nvSpPr>
        <p:spPr>
          <a:xfrm>
            <a:off x="4517655" y="2498707"/>
            <a:ext cx="2835235" cy="354330"/>
          </a:xfrm>
          <a:prstGeom prst="rect">
            <a:avLst/>
          </a:prstGeom>
          <a:noFill/>
          <a:ln/>
        </p:spPr>
        <p:txBody>
          <a:bodyPr wrap="none" lIns="0" tIns="0" rIns="0" bIns="0" rtlCol="0" anchor="t"/>
          <a:lstStyle/>
          <a:p>
            <a:pPr marL="0" indent="0" algn="l">
              <a:lnSpc>
                <a:spcPts val="2750"/>
              </a:lnSpc>
              <a:buNone/>
            </a:pPr>
            <a:r>
              <a:rPr lang="en-US" dirty="0">
                <a:solidFill>
                  <a:srgbClr val="E5E0DF"/>
                </a:solidFill>
                <a:latin typeface="Nunito Black" pitchFamily="2" charset="0"/>
                <a:cs typeface="Saira Medium" pitchFamily="34" charset="-120"/>
              </a:rPr>
              <a:t>Khách </a:t>
            </a:r>
            <a:r>
              <a:rPr lang="en-US" dirty="0" err="1">
                <a:solidFill>
                  <a:srgbClr val="E5E0DF"/>
                </a:solidFill>
                <a:latin typeface="Nunito Black" pitchFamily="2" charset="0"/>
                <a:cs typeface="Saira Medium" pitchFamily="34" charset="-120"/>
              </a:rPr>
              <a:t>hàng</a:t>
            </a:r>
            <a:r>
              <a:rPr lang="en-US" dirty="0">
                <a:solidFill>
                  <a:srgbClr val="E5E0DF"/>
                </a:solidFill>
                <a:latin typeface="Nunito Black" pitchFamily="2" charset="0"/>
                <a:cs typeface="Saira Medium" pitchFamily="34" charset="-120"/>
              </a:rPr>
              <a:t> VIP</a:t>
            </a:r>
          </a:p>
        </p:txBody>
      </p:sp>
      <p:sp>
        <p:nvSpPr>
          <p:cNvPr id="45" name="Text 9">
            <a:extLst>
              <a:ext uri="{FF2B5EF4-FFF2-40B4-BE49-F238E27FC236}">
                <a16:creationId xmlns:a16="http://schemas.microsoft.com/office/drawing/2014/main" id="{42BD304A-DFB1-4CE6-B619-411590D4118E}"/>
              </a:ext>
            </a:extLst>
          </p:cNvPr>
          <p:cNvSpPr/>
          <p:nvPr/>
        </p:nvSpPr>
        <p:spPr>
          <a:xfrm>
            <a:off x="4771911" y="2854501"/>
            <a:ext cx="3198376" cy="1451610"/>
          </a:xfrm>
          <a:prstGeom prst="rect">
            <a:avLst/>
          </a:prstGeom>
          <a:noFill/>
          <a:ln/>
        </p:spPr>
        <p:txBody>
          <a:bodyPr wrap="square" lIns="0" tIns="0" rIns="0" bIns="0" rtlCol="0" anchor="t"/>
          <a:lstStyle/>
          <a:p>
            <a:pPr marL="0" indent="0" algn="l">
              <a:lnSpc>
                <a:spcPts val="2850"/>
              </a:lnSpc>
              <a:buNone/>
            </a:pPr>
            <a:r>
              <a:rPr lang="en-US" sz="1600" dirty="0">
                <a:solidFill>
                  <a:srgbClr val="E5E0DF"/>
                </a:solidFill>
                <a:latin typeface="Nunito" pitchFamily="2" charset="0"/>
                <a:cs typeface="Saira Medium" pitchFamily="34" charset="-120"/>
              </a:rPr>
              <a:t>Xác định những khách hàng VIP (ví dụ: sử dụng dịch vụ từ 2 lần trở lên) để có các chương trình chăm sóc đặc </a:t>
            </a:r>
            <a:r>
              <a:rPr lang="en-US" sz="1600" dirty="0" err="1">
                <a:solidFill>
                  <a:srgbClr val="E5E0DF"/>
                </a:solidFill>
                <a:latin typeface="Nunito" pitchFamily="2" charset="0"/>
                <a:cs typeface="Saira Medium" pitchFamily="34" charset="-120"/>
              </a:rPr>
              <a:t>biệt</a:t>
            </a:r>
            <a:r>
              <a:rPr lang="en-US" sz="1600" dirty="0">
                <a:solidFill>
                  <a:srgbClr val="E5E0DF"/>
                </a:solidFill>
                <a:latin typeface="Nunito" pitchFamily="2" charset="0"/>
                <a:cs typeface="Saira Medium" pitchFamily="34" charset="-120"/>
              </a:rPr>
              <a:t>.</a:t>
            </a:r>
          </a:p>
        </p:txBody>
      </p:sp>
      <p:sp>
        <p:nvSpPr>
          <p:cNvPr id="46" name="Shape 10">
            <a:extLst>
              <a:ext uri="{FF2B5EF4-FFF2-40B4-BE49-F238E27FC236}">
                <a16:creationId xmlns:a16="http://schemas.microsoft.com/office/drawing/2014/main" id="{B0B51A95-36A1-4A7E-8E24-C024D5C48ABC}"/>
              </a:ext>
            </a:extLst>
          </p:cNvPr>
          <p:cNvSpPr/>
          <p:nvPr/>
        </p:nvSpPr>
        <p:spPr>
          <a:xfrm>
            <a:off x="4154266" y="3493635"/>
            <a:ext cx="566976" cy="566976"/>
          </a:xfrm>
          <a:prstGeom prst="roundRect">
            <a:avLst>
              <a:gd name="adj" fmla="val 36006"/>
            </a:avLst>
          </a:prstGeom>
          <a:solidFill>
            <a:schemeClr val="accent6">
              <a:lumMod val="60000"/>
              <a:lumOff val="40000"/>
              <a:alpha val="75000"/>
            </a:schemeClr>
          </a:solidFill>
          <a:ln w="30480">
            <a:solidFill>
              <a:srgbClr val="E2691D"/>
            </a:solidFill>
            <a:prstDash val="solid"/>
          </a:ln>
        </p:spPr>
      </p:sp>
      <p:sp>
        <p:nvSpPr>
          <p:cNvPr id="48" name="Shape 11">
            <a:extLst>
              <a:ext uri="{FF2B5EF4-FFF2-40B4-BE49-F238E27FC236}">
                <a16:creationId xmlns:a16="http://schemas.microsoft.com/office/drawing/2014/main" id="{07FE05EB-E154-4CF3-9CEE-BF17D2F41892}"/>
              </a:ext>
            </a:extLst>
          </p:cNvPr>
          <p:cNvSpPr/>
          <p:nvPr/>
        </p:nvSpPr>
        <p:spPr>
          <a:xfrm>
            <a:off x="8102234" y="2420714"/>
            <a:ext cx="2938660" cy="2749987"/>
          </a:xfrm>
          <a:prstGeom prst="rect">
            <a:avLst/>
          </a:prstGeom>
          <a:solidFill>
            <a:srgbClr val="044D39">
              <a:alpha val="75000"/>
            </a:srgbClr>
          </a:solidFill>
          <a:ln/>
        </p:spPr>
      </p:sp>
      <p:sp>
        <p:nvSpPr>
          <p:cNvPr id="49" name="Shape 12">
            <a:extLst>
              <a:ext uri="{FF2B5EF4-FFF2-40B4-BE49-F238E27FC236}">
                <a16:creationId xmlns:a16="http://schemas.microsoft.com/office/drawing/2014/main" id="{63DE5763-0710-4038-9330-4B8584566E15}"/>
              </a:ext>
            </a:extLst>
          </p:cNvPr>
          <p:cNvSpPr/>
          <p:nvPr/>
        </p:nvSpPr>
        <p:spPr>
          <a:xfrm>
            <a:off x="8098684" y="2410620"/>
            <a:ext cx="30480" cy="2749987"/>
          </a:xfrm>
          <a:prstGeom prst="roundRect">
            <a:avLst>
              <a:gd name="adj" fmla="val 669768"/>
            </a:avLst>
          </a:prstGeom>
          <a:solidFill>
            <a:srgbClr val="E2691D"/>
          </a:solidFill>
          <a:ln/>
        </p:spPr>
      </p:sp>
      <p:sp>
        <p:nvSpPr>
          <p:cNvPr id="59" name="Text 13">
            <a:extLst>
              <a:ext uri="{FF2B5EF4-FFF2-40B4-BE49-F238E27FC236}">
                <a16:creationId xmlns:a16="http://schemas.microsoft.com/office/drawing/2014/main" id="{712F1FCC-C776-46AF-BDC7-0882C456269D}"/>
              </a:ext>
            </a:extLst>
          </p:cNvPr>
          <p:cNvSpPr/>
          <p:nvPr/>
        </p:nvSpPr>
        <p:spPr>
          <a:xfrm>
            <a:off x="8214365" y="2450258"/>
            <a:ext cx="2938661" cy="708660"/>
          </a:xfrm>
          <a:prstGeom prst="rect">
            <a:avLst/>
          </a:prstGeom>
          <a:noFill/>
          <a:ln/>
        </p:spPr>
        <p:txBody>
          <a:bodyPr wrap="square" lIns="0" tIns="0" rIns="0" bIns="0" rtlCol="0" anchor="t"/>
          <a:lstStyle/>
          <a:p>
            <a:pPr marL="0" indent="0" algn="l">
              <a:lnSpc>
                <a:spcPts val="2750"/>
              </a:lnSpc>
              <a:buNone/>
            </a:pPr>
            <a:r>
              <a:rPr lang="en-US" dirty="0">
                <a:solidFill>
                  <a:srgbClr val="E5E0DF"/>
                </a:solidFill>
                <a:latin typeface="Nunito Black" pitchFamily="2" charset="0"/>
                <a:cs typeface="Saira Medium" pitchFamily="34" charset="-120"/>
              </a:rPr>
              <a:t>Khách hàng còn hạn sử dụng </a:t>
            </a:r>
            <a:r>
              <a:rPr lang="en-US" dirty="0" err="1">
                <a:solidFill>
                  <a:srgbClr val="E5E0DF"/>
                </a:solidFill>
                <a:latin typeface="Nunito Black" pitchFamily="2" charset="0"/>
                <a:cs typeface="Saira Medium" pitchFamily="34" charset="-120"/>
              </a:rPr>
              <a:t>dịch</a:t>
            </a:r>
            <a:r>
              <a:rPr lang="en-US" dirty="0">
                <a:solidFill>
                  <a:srgbClr val="E5E0DF"/>
                </a:solidFill>
                <a:latin typeface="Nunito Black" pitchFamily="2" charset="0"/>
                <a:cs typeface="Saira Medium" pitchFamily="34" charset="-120"/>
              </a:rPr>
              <a:t> </a:t>
            </a:r>
            <a:r>
              <a:rPr lang="en-US" dirty="0" err="1">
                <a:solidFill>
                  <a:srgbClr val="E5E0DF"/>
                </a:solidFill>
                <a:latin typeface="Nunito Black" pitchFamily="2" charset="0"/>
                <a:cs typeface="Saira Medium" pitchFamily="34" charset="-120"/>
              </a:rPr>
              <a:t>vụ</a:t>
            </a:r>
            <a:endParaRPr lang="en-US" dirty="0">
              <a:solidFill>
                <a:srgbClr val="E5E0DF"/>
              </a:solidFill>
              <a:latin typeface="Nunito Black" pitchFamily="2" charset="0"/>
              <a:cs typeface="Saira Medium" pitchFamily="34" charset="-120"/>
            </a:endParaRPr>
          </a:p>
        </p:txBody>
      </p:sp>
      <p:sp>
        <p:nvSpPr>
          <p:cNvPr id="60" name="Text 14">
            <a:extLst>
              <a:ext uri="{FF2B5EF4-FFF2-40B4-BE49-F238E27FC236}">
                <a16:creationId xmlns:a16="http://schemas.microsoft.com/office/drawing/2014/main" id="{9BA77102-4F0B-4AD9-8225-92B13D4900B2}"/>
              </a:ext>
            </a:extLst>
          </p:cNvPr>
          <p:cNvSpPr/>
          <p:nvPr/>
        </p:nvSpPr>
        <p:spPr>
          <a:xfrm>
            <a:off x="8469475" y="3164914"/>
            <a:ext cx="2656877" cy="1451610"/>
          </a:xfrm>
          <a:prstGeom prst="rect">
            <a:avLst/>
          </a:prstGeom>
          <a:noFill/>
          <a:ln/>
        </p:spPr>
        <p:txBody>
          <a:bodyPr wrap="square" lIns="0" tIns="0" rIns="0" bIns="0" rtlCol="0" anchor="t"/>
          <a:lstStyle/>
          <a:p>
            <a:pPr marL="0" indent="0" algn="l">
              <a:lnSpc>
                <a:spcPts val="2850"/>
              </a:lnSpc>
              <a:buNone/>
            </a:pPr>
            <a:r>
              <a:rPr lang="en-US" sz="1600" dirty="0">
                <a:solidFill>
                  <a:srgbClr val="E5E0DF"/>
                </a:solidFill>
                <a:latin typeface="Nunito" pitchFamily="2" charset="0"/>
                <a:cs typeface="Saira Medium" pitchFamily="34" charset="-120"/>
              </a:rPr>
              <a:t>Tìm kiếm khách hàng còn hạn sử dụng dịch vụ để chủ động nhắc nhở, gia tăng sự hài lòng và tái sử dụng dịch </a:t>
            </a:r>
            <a:r>
              <a:rPr lang="en-US" sz="1600" dirty="0" err="1">
                <a:solidFill>
                  <a:srgbClr val="E5E0DF"/>
                </a:solidFill>
                <a:latin typeface="Nunito" pitchFamily="2" charset="0"/>
                <a:cs typeface="Saira Medium" pitchFamily="34" charset="-120"/>
              </a:rPr>
              <a:t>vụ</a:t>
            </a:r>
            <a:r>
              <a:rPr lang="en-US" sz="1600" dirty="0">
                <a:solidFill>
                  <a:srgbClr val="E5E0DF"/>
                </a:solidFill>
                <a:latin typeface="Nunito" pitchFamily="2" charset="0"/>
                <a:cs typeface="Saira Medium" pitchFamily="34" charset="-120"/>
              </a:rPr>
              <a:t>.</a:t>
            </a:r>
          </a:p>
        </p:txBody>
      </p:sp>
      <p:sp>
        <p:nvSpPr>
          <p:cNvPr id="61" name="Shape 15">
            <a:extLst>
              <a:ext uri="{FF2B5EF4-FFF2-40B4-BE49-F238E27FC236}">
                <a16:creationId xmlns:a16="http://schemas.microsoft.com/office/drawing/2014/main" id="{784DE33C-7B56-4186-98E4-56AF06E264C3}"/>
              </a:ext>
            </a:extLst>
          </p:cNvPr>
          <p:cNvSpPr/>
          <p:nvPr/>
        </p:nvSpPr>
        <p:spPr>
          <a:xfrm>
            <a:off x="7845676" y="3491030"/>
            <a:ext cx="566976" cy="566976"/>
          </a:xfrm>
          <a:prstGeom prst="roundRect">
            <a:avLst>
              <a:gd name="adj" fmla="val 36006"/>
            </a:avLst>
          </a:prstGeom>
          <a:solidFill>
            <a:schemeClr val="accent6">
              <a:lumMod val="60000"/>
              <a:lumOff val="40000"/>
              <a:alpha val="75000"/>
            </a:schemeClr>
          </a:solidFill>
          <a:ln w="30480">
            <a:solidFill>
              <a:srgbClr val="E2691D"/>
            </a:solidFill>
            <a:prstDash val="solid"/>
          </a:ln>
        </p:spPr>
        <p:txBody>
          <a:bodyPr/>
          <a:lstStyle/>
          <a:p>
            <a:endParaRPr lang="en-US" dirty="0"/>
          </a:p>
        </p:txBody>
      </p:sp>
      <p:sp>
        <p:nvSpPr>
          <p:cNvPr id="63" name="Text 16">
            <a:extLst>
              <a:ext uri="{FF2B5EF4-FFF2-40B4-BE49-F238E27FC236}">
                <a16:creationId xmlns:a16="http://schemas.microsoft.com/office/drawing/2014/main" id="{2D5204BD-8BBB-4EB7-A2CE-8FC4E6EA362E}"/>
              </a:ext>
            </a:extLst>
          </p:cNvPr>
          <p:cNvSpPr/>
          <p:nvPr/>
        </p:nvSpPr>
        <p:spPr>
          <a:xfrm>
            <a:off x="1518533" y="5475037"/>
            <a:ext cx="9148397" cy="725805"/>
          </a:xfrm>
          <a:prstGeom prst="rect">
            <a:avLst/>
          </a:prstGeom>
          <a:noFill/>
          <a:ln/>
        </p:spPr>
        <p:txBody>
          <a:bodyPr wrap="square" lIns="0" tIns="0" rIns="0" bIns="0" rtlCol="0" anchor="t"/>
          <a:lstStyle/>
          <a:p>
            <a:pPr marL="0" indent="0" algn="ctr">
              <a:lnSpc>
                <a:spcPts val="2850"/>
              </a:lnSpc>
              <a:buNone/>
            </a:pPr>
            <a:r>
              <a:rPr lang="en-US" sz="1750" dirty="0">
                <a:latin typeface="Nunito" pitchFamily="2" charset="0"/>
                <a:ea typeface="Roboto" pitchFamily="34" charset="-122"/>
                <a:cs typeface="Roboto" pitchFamily="34" charset="-120"/>
              </a:rPr>
              <a:t>Những truy vấn này mang </a:t>
            </a:r>
            <a:r>
              <a:rPr lang="en-US" sz="1750" dirty="0" err="1">
                <a:latin typeface="Nunito" pitchFamily="2" charset="0"/>
                <a:ea typeface="Roboto" pitchFamily="34" charset="-122"/>
                <a:cs typeface="Roboto" pitchFamily="34" charset="-120"/>
              </a:rPr>
              <a:t>lại</a:t>
            </a:r>
            <a:r>
              <a:rPr lang="en-US" sz="1750" dirty="0">
                <a:latin typeface="Nunito" pitchFamily="2" charset="0"/>
                <a:ea typeface="Roboto" pitchFamily="34" charset="-122"/>
                <a:cs typeface="Roboto" pitchFamily="34" charset="-120"/>
              </a:rPr>
              <a:t> </a:t>
            </a:r>
            <a:r>
              <a:rPr lang="en-US" sz="1750" dirty="0">
                <a:latin typeface="Nunito Black" pitchFamily="2" charset="0"/>
                <a:ea typeface="Roboto" pitchFamily="34" charset="-122"/>
                <a:cs typeface="Roboto" pitchFamily="34" charset="-120"/>
              </a:rPr>
              <a:t>ý nghĩa lớn trong việc chăm sóc khách hàng cá </a:t>
            </a:r>
            <a:r>
              <a:rPr lang="en-US" sz="1750" dirty="0" err="1">
                <a:latin typeface="Nunito Black" pitchFamily="2" charset="0"/>
                <a:ea typeface="Roboto" pitchFamily="34" charset="-122"/>
                <a:cs typeface="Roboto" pitchFamily="34" charset="-120"/>
              </a:rPr>
              <a:t>nhân</a:t>
            </a:r>
            <a:r>
              <a:rPr lang="en-US" sz="1750" dirty="0">
                <a:latin typeface="Nunito Black" pitchFamily="2" charset="0"/>
                <a:ea typeface="Roboto" pitchFamily="34" charset="-122"/>
                <a:cs typeface="Roboto" pitchFamily="34" charset="-120"/>
              </a:rPr>
              <a:t> </a:t>
            </a:r>
            <a:r>
              <a:rPr lang="en-US" sz="1750" dirty="0" err="1">
                <a:latin typeface="Nunito Black" pitchFamily="2" charset="0"/>
                <a:ea typeface="Roboto" pitchFamily="34" charset="-122"/>
                <a:cs typeface="Roboto" pitchFamily="34" charset="-120"/>
              </a:rPr>
              <a:t>hóa</a:t>
            </a:r>
            <a:r>
              <a:rPr lang="en-US" sz="1750" dirty="0">
                <a:latin typeface="Nunito Black" pitchFamily="2" charset="0"/>
                <a:ea typeface="Roboto" pitchFamily="34" charset="-122"/>
                <a:cs typeface="Roboto" pitchFamily="34" charset="-120"/>
              </a:rPr>
              <a:t>, </a:t>
            </a:r>
            <a:r>
              <a:rPr lang="en-US" sz="1750" dirty="0">
                <a:latin typeface="Nunito" pitchFamily="2" charset="0"/>
                <a:ea typeface="Roboto" pitchFamily="34" charset="-122"/>
                <a:cs typeface="Roboto" pitchFamily="34" charset="-120"/>
              </a:rPr>
              <a:t>hỗ trợ các chiến lược marketing hiệu quả và xây dựng mối quan hệ lâu dài với khách </a:t>
            </a:r>
            <a:r>
              <a:rPr lang="en-US" sz="1750" dirty="0" err="1">
                <a:latin typeface="Nunito" pitchFamily="2" charset="0"/>
                <a:ea typeface="Roboto" pitchFamily="34" charset="-122"/>
                <a:cs typeface="Roboto" pitchFamily="34" charset="-120"/>
              </a:rPr>
              <a:t>hàng</a:t>
            </a:r>
            <a:r>
              <a:rPr lang="en-US" sz="1750" dirty="0">
                <a:latin typeface="Nunito" pitchFamily="2" charset="0"/>
                <a:ea typeface="Roboto" pitchFamily="34" charset="-122"/>
                <a:cs typeface="Roboto" pitchFamily="34" charset="-120"/>
              </a:rPr>
              <a:t>.</a:t>
            </a:r>
          </a:p>
        </p:txBody>
      </p:sp>
    </p:spTree>
    <p:extLst>
      <p:ext uri="{BB962C8B-B14F-4D97-AF65-F5344CB8AC3E}">
        <p14:creationId xmlns:p14="http://schemas.microsoft.com/office/powerpoint/2010/main" val="179897882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F6675F-F427-46D7-8DE9-B874C3B5A0F4}"/>
              </a:ext>
            </a:extLst>
          </p:cNvPr>
          <p:cNvSpPr/>
          <p:nvPr/>
        </p:nvSpPr>
        <p:spPr>
          <a:xfrm>
            <a:off x="0" y="0"/>
            <a:ext cx="1219200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Text&#10;&#10;Description automatically generated">
            <a:extLst>
              <a:ext uri="{FF2B5EF4-FFF2-40B4-BE49-F238E27FC236}">
                <a16:creationId xmlns:a16="http://schemas.microsoft.com/office/drawing/2014/main" id="{72E107B9-1963-4D08-AE6F-6CE5B033F466}"/>
              </a:ext>
            </a:extLst>
          </p:cNvPr>
          <p:cNvPicPr>
            <a:picLocks noChangeAspect="1"/>
          </p:cNvPicPr>
          <p:nvPr/>
        </p:nvPicPr>
        <p:blipFill rotWithShape="1">
          <a:blip r:embed="rId3">
            <a:extLst>
              <a:ext uri="{28A0092B-C50C-407E-A947-70E740481C1C}">
                <a14:useLocalDpi xmlns:a14="http://schemas.microsoft.com/office/drawing/2010/main" val="0"/>
              </a:ext>
            </a:extLst>
          </a:blip>
          <a:srcRect t="26933" b="26134"/>
          <a:stretch/>
        </p:blipFill>
        <p:spPr>
          <a:xfrm>
            <a:off x="4851720" y="1281019"/>
            <a:ext cx="2012646" cy="944602"/>
          </a:xfrm>
          <a:prstGeom prst="rect">
            <a:avLst/>
          </a:prstGeom>
        </p:spPr>
      </p:pic>
      <p:sp>
        <p:nvSpPr>
          <p:cNvPr id="11" name="TextBox 10">
            <a:extLst>
              <a:ext uri="{FF2B5EF4-FFF2-40B4-BE49-F238E27FC236}">
                <a16:creationId xmlns:a16="http://schemas.microsoft.com/office/drawing/2014/main" id="{47FD33C0-9E6F-4EE3-911D-219959B35393}"/>
              </a:ext>
            </a:extLst>
          </p:cNvPr>
          <p:cNvSpPr txBox="1"/>
          <p:nvPr/>
        </p:nvSpPr>
        <p:spPr>
          <a:xfrm>
            <a:off x="2181208" y="2093462"/>
            <a:ext cx="7353669" cy="3139321"/>
          </a:xfrm>
          <a:prstGeom prst="rect">
            <a:avLst/>
          </a:prstGeom>
          <a:noFill/>
        </p:spPr>
        <p:txBody>
          <a:bodyPr wrap="square" rtlCol="0">
            <a:spAutoFit/>
          </a:bodyPr>
          <a:lstStyle/>
          <a:p>
            <a:pPr algn="ctr"/>
            <a:r>
              <a:rPr lang="en-US" sz="6600" dirty="0">
                <a:ln>
                  <a:solidFill>
                    <a:schemeClr val="tx1"/>
                  </a:solidFill>
                </a:ln>
                <a:solidFill>
                  <a:srgbClr val="7F6000"/>
                </a:solidFill>
                <a:latin typeface="Bree Serif" panose="02000503040000020004" pitchFamily="50" charset="0"/>
              </a:rPr>
              <a:t>NỘI DUNG </a:t>
            </a:r>
            <a:r>
              <a:rPr lang="vi-VN" sz="6600" dirty="0">
                <a:ln>
                  <a:solidFill>
                    <a:schemeClr val="tx1"/>
                  </a:solidFill>
                </a:ln>
                <a:solidFill>
                  <a:srgbClr val="7F6000"/>
                </a:solidFill>
                <a:latin typeface="Bree Serif" panose="02000503040000020004" pitchFamily="50" charset="0"/>
              </a:rPr>
              <a:t>4: </a:t>
            </a:r>
            <a:r>
              <a:rPr lang="en-US" sz="6600" dirty="0" err="1">
                <a:ln>
                  <a:solidFill>
                    <a:schemeClr val="tx1"/>
                  </a:solidFill>
                </a:ln>
                <a:solidFill>
                  <a:srgbClr val="7F6000"/>
                </a:solidFill>
                <a:latin typeface="Bree Serif" panose="02000503040000020004" pitchFamily="50" charset="0"/>
              </a:rPr>
              <a:t>Báo</a:t>
            </a:r>
            <a:r>
              <a:rPr lang="en-US" sz="6600" dirty="0">
                <a:ln>
                  <a:solidFill>
                    <a:schemeClr val="tx1"/>
                  </a:solidFill>
                </a:ln>
                <a:solidFill>
                  <a:srgbClr val="7F6000"/>
                </a:solidFill>
                <a:latin typeface="Bree Serif" panose="02000503040000020004" pitchFamily="50" charset="0"/>
              </a:rPr>
              <a:t> </a:t>
            </a:r>
            <a:r>
              <a:rPr lang="en-US" sz="6600" dirty="0" err="1">
                <a:ln>
                  <a:solidFill>
                    <a:schemeClr val="tx1"/>
                  </a:solidFill>
                </a:ln>
                <a:solidFill>
                  <a:srgbClr val="7F6000"/>
                </a:solidFill>
                <a:latin typeface="Bree Serif" panose="02000503040000020004" pitchFamily="50" charset="0"/>
              </a:rPr>
              <a:t>cáo</a:t>
            </a:r>
            <a:r>
              <a:rPr lang="en-US" sz="6600" dirty="0">
                <a:ln>
                  <a:solidFill>
                    <a:schemeClr val="tx1"/>
                  </a:solidFill>
                </a:ln>
                <a:solidFill>
                  <a:srgbClr val="7F6000"/>
                </a:solidFill>
                <a:latin typeface="Bree Serif" panose="02000503040000020004" pitchFamily="50" charset="0"/>
              </a:rPr>
              <a:t> </a:t>
            </a:r>
            <a:r>
              <a:rPr lang="en-US" sz="6600" dirty="0" err="1">
                <a:ln>
                  <a:solidFill>
                    <a:schemeClr val="tx1"/>
                  </a:solidFill>
                </a:ln>
                <a:solidFill>
                  <a:srgbClr val="7F6000"/>
                </a:solidFill>
                <a:latin typeface="Bree Serif" panose="02000503040000020004" pitchFamily="50" charset="0"/>
              </a:rPr>
              <a:t>thống</a:t>
            </a:r>
            <a:r>
              <a:rPr lang="en-US" sz="6600" dirty="0">
                <a:ln>
                  <a:solidFill>
                    <a:schemeClr val="tx1"/>
                  </a:solidFill>
                </a:ln>
                <a:solidFill>
                  <a:srgbClr val="7F6000"/>
                </a:solidFill>
                <a:latin typeface="Bree Serif" panose="02000503040000020004" pitchFamily="50" charset="0"/>
              </a:rPr>
              <a:t> </a:t>
            </a:r>
            <a:r>
              <a:rPr lang="en-US" sz="6600" dirty="0" err="1">
                <a:ln>
                  <a:solidFill>
                    <a:schemeClr val="tx1"/>
                  </a:solidFill>
                </a:ln>
                <a:solidFill>
                  <a:srgbClr val="7F6000"/>
                </a:solidFill>
                <a:latin typeface="Bree Serif" panose="02000503040000020004" pitchFamily="50" charset="0"/>
              </a:rPr>
              <a:t>kê</a:t>
            </a:r>
            <a:r>
              <a:rPr lang="en-US" sz="6600" dirty="0">
                <a:ln>
                  <a:solidFill>
                    <a:schemeClr val="tx1"/>
                  </a:solidFill>
                </a:ln>
                <a:solidFill>
                  <a:srgbClr val="7F6000"/>
                </a:solidFill>
                <a:latin typeface="Bree Serif" panose="02000503040000020004" pitchFamily="50" charset="0"/>
              </a:rPr>
              <a:t> &amp; </a:t>
            </a:r>
            <a:r>
              <a:rPr lang="en-US" sz="6600" dirty="0" err="1">
                <a:ln>
                  <a:solidFill>
                    <a:schemeClr val="tx1"/>
                  </a:solidFill>
                </a:ln>
                <a:solidFill>
                  <a:srgbClr val="7F6000"/>
                </a:solidFill>
                <a:latin typeface="Bree Serif" panose="02000503040000020004" pitchFamily="50" charset="0"/>
              </a:rPr>
              <a:t>Doanh</a:t>
            </a:r>
            <a:r>
              <a:rPr lang="en-US" sz="6600" dirty="0">
                <a:ln>
                  <a:solidFill>
                    <a:schemeClr val="tx1"/>
                  </a:solidFill>
                </a:ln>
                <a:solidFill>
                  <a:srgbClr val="7F6000"/>
                </a:solidFill>
                <a:latin typeface="Bree Serif" panose="02000503040000020004" pitchFamily="50" charset="0"/>
              </a:rPr>
              <a:t> </a:t>
            </a:r>
            <a:r>
              <a:rPr lang="en-US" sz="6600" dirty="0" err="1">
                <a:ln>
                  <a:solidFill>
                    <a:schemeClr val="tx1"/>
                  </a:solidFill>
                </a:ln>
                <a:solidFill>
                  <a:srgbClr val="7F6000"/>
                </a:solidFill>
                <a:latin typeface="Bree Serif" panose="02000503040000020004" pitchFamily="50" charset="0"/>
              </a:rPr>
              <a:t>thu</a:t>
            </a:r>
            <a:endParaRPr lang="vi-VN" sz="6600" dirty="0">
              <a:ln>
                <a:solidFill>
                  <a:schemeClr val="tx1"/>
                </a:solidFill>
              </a:ln>
              <a:solidFill>
                <a:srgbClr val="7F6000"/>
              </a:solidFill>
              <a:latin typeface="Bree Serif" panose="02000503040000020004" pitchFamily="50" charset="0"/>
            </a:endParaRPr>
          </a:p>
        </p:txBody>
      </p:sp>
      <p:pic>
        <p:nvPicPr>
          <p:cNvPr id="5" name="Picture 4" descr="A picture containing clipart&#10;&#10;Description automatically generated">
            <a:extLst>
              <a:ext uri="{FF2B5EF4-FFF2-40B4-BE49-F238E27FC236}">
                <a16:creationId xmlns:a16="http://schemas.microsoft.com/office/drawing/2014/main" id="{53C8CC5C-96BD-48F1-AD1E-C9836F9AE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8" y="4859611"/>
            <a:ext cx="1924418" cy="1924418"/>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77AD7D22-0ACC-491C-A1D5-BAE7FB6B2DD4}"/>
              </a:ext>
            </a:extLst>
          </p:cNvPr>
          <p:cNvPicPr>
            <a:picLocks noChangeAspect="1"/>
          </p:cNvPicPr>
          <p:nvPr/>
        </p:nvPicPr>
        <p:blipFill rotWithShape="1">
          <a:blip r:embed="rId5">
            <a:extLst>
              <a:ext uri="{28A0092B-C50C-407E-A947-70E740481C1C}">
                <a14:useLocalDpi xmlns:a14="http://schemas.microsoft.com/office/drawing/2010/main" val="0"/>
              </a:ext>
            </a:extLst>
          </a:blip>
          <a:srcRect l="19555" r="15590"/>
          <a:stretch/>
        </p:blipFill>
        <p:spPr>
          <a:xfrm flipH="1">
            <a:off x="9761033" y="4571999"/>
            <a:ext cx="2430966" cy="2516829"/>
          </a:xfrm>
          <a:prstGeom prst="rect">
            <a:avLst/>
          </a:prstGeom>
        </p:spPr>
      </p:pic>
      <p:pic>
        <p:nvPicPr>
          <p:cNvPr id="15" name="Picture 14" descr="Shape, circle&#10;&#10;Description automatically generated">
            <a:extLst>
              <a:ext uri="{FF2B5EF4-FFF2-40B4-BE49-F238E27FC236}">
                <a16:creationId xmlns:a16="http://schemas.microsoft.com/office/drawing/2014/main" id="{29FC4414-E340-4EF3-99AA-B70368298A8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442" b="91628" l="5556" r="93590">
                        <a14:foregroundMark x1="58120" y1="33953" x2="58547" y2="73488"/>
                        <a14:foregroundMark x1="59829" y1="39535" x2="65812" y2="63256"/>
                        <a14:foregroundMark x1="65812" y1="63256" x2="65812" y2="63256"/>
                        <a14:foregroundMark x1="67949" y1="43256" x2="71795" y2="63256"/>
                        <a14:foregroundMark x1="74786" y1="41395" x2="82051" y2="57209"/>
                        <a14:foregroundMark x1="81197" y1="41860" x2="86752" y2="52558"/>
                        <a14:foregroundMark x1="87179" y1="44186" x2="88889" y2="49767"/>
                        <a14:foregroundMark x1="84615" y1="35349" x2="91880" y2="44651"/>
                        <a14:foregroundMark x1="94444" y1="44651" x2="94444" y2="44651"/>
                        <a14:foregroundMark x1="90171" y1="54884" x2="90171" y2="58605"/>
                        <a14:foregroundMark x1="91880" y1="53953" x2="91880" y2="53953"/>
                        <a14:foregroundMark x1="92308" y1="54884" x2="92308" y2="57209"/>
                        <a14:foregroundMark x1="91026" y1="60465" x2="89316" y2="62326"/>
                        <a14:foregroundMark x1="87607" y1="60000" x2="86752" y2="66512"/>
                        <a14:foregroundMark x1="60256" y1="46977" x2="52564" y2="68837"/>
                        <a14:foregroundMark x1="46581" y1="53953" x2="41880" y2="67442"/>
                        <a14:foregroundMark x1="28205" y1="30233" x2="24359" y2="52093"/>
                        <a14:foregroundMark x1="15812" y1="41395" x2="14103" y2="50233"/>
                        <a14:foregroundMark x1="10684" y1="41395" x2="11538" y2="49767"/>
                        <a14:foregroundMark x1="5556" y1="48837" x2="5983" y2="48837"/>
                        <a14:foregroundMark x1="35043" y1="90233" x2="43162" y2="92093"/>
                        <a14:foregroundMark x1="46154" y1="7442" x2="54701" y2="7442"/>
                      </a14:backgroundRemoval>
                    </a14:imgEffect>
                  </a14:imgLayer>
                </a14:imgProps>
              </a:ext>
              <a:ext uri="{28A0092B-C50C-407E-A947-70E740481C1C}">
                <a14:useLocalDpi xmlns:a14="http://schemas.microsoft.com/office/drawing/2010/main" val="0"/>
              </a:ext>
            </a:extLst>
          </a:blip>
          <a:stretch>
            <a:fillRect/>
          </a:stretch>
        </p:blipFill>
        <p:spPr>
          <a:xfrm>
            <a:off x="104775" y="73971"/>
            <a:ext cx="1313717" cy="1207048"/>
          </a:xfrm>
          <a:prstGeom prst="rect">
            <a:avLst/>
          </a:prstGeom>
        </p:spPr>
      </p:pic>
      <p:pic>
        <p:nvPicPr>
          <p:cNvPr id="17" name="Picture 16" descr="A yellow cartoon character&#10;&#10;Description automatically generated with low confidence">
            <a:extLst>
              <a:ext uri="{FF2B5EF4-FFF2-40B4-BE49-F238E27FC236}">
                <a16:creationId xmlns:a16="http://schemas.microsoft.com/office/drawing/2014/main" id="{3C8CC4D8-7576-4E26-A24F-A67AFC9B5CA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043" b="89915" l="8171" r="90000">
                        <a14:foregroundMark x1="34146" y1="34833" x2="42195" y2="45151"/>
                        <a14:foregroundMark x1="24756" y1="34368" x2="25244" y2="44608"/>
                        <a14:foregroundMark x1="21829" y1="38092" x2="33659" y2="48487"/>
                        <a14:foregroundMark x1="33659" y1="48487" x2="35488" y2="49418"/>
                        <a14:foregroundMark x1="39024" y1="37936" x2="43780" y2="47556"/>
                        <a14:foregroundMark x1="41098" y1="36618" x2="45732" y2="44919"/>
                        <a14:foregroundMark x1="42439" y1="32971" x2="46220" y2="42901"/>
                        <a14:foregroundMark x1="35244" y1="32816" x2="38415" y2="39876"/>
                        <a14:foregroundMark x1="38415" y1="39876" x2="38659" y2="40031"/>
                        <a14:foregroundMark x1="15610" y1="35919" x2="25854" y2="46315"/>
                        <a14:foregroundMark x1="18780" y1="34523" x2="28537" y2="38479"/>
                        <a14:foregroundMark x1="14024" y1="5663" x2="14024" y2="5663"/>
                        <a14:foregroundMark x1="62683" y1="5120" x2="62683" y2="5120"/>
                        <a14:foregroundMark x1="57561" y1="42901" x2="57561" y2="42901"/>
                        <a14:foregroundMark x1="52683" y1="34368" x2="57561" y2="46160"/>
                        <a14:foregroundMark x1="55610" y1="35376" x2="56951" y2="43755"/>
                        <a14:foregroundMark x1="62683" y1="53530" x2="62683" y2="53530"/>
                        <a14:foregroundMark x1="63415" y1="51978" x2="63415" y2="51978"/>
                        <a14:foregroundMark x1="39634" y1="67649" x2="41098" y2="72071"/>
                        <a14:foregroundMark x1="39634" y1="70908" x2="39634" y2="70908"/>
                        <a14:foregroundMark x1="8171" y1="73468" x2="12561" y2="74166"/>
                      </a14:backgroundRemoval>
                    </a14:imgEffect>
                  </a14:imgLayer>
                </a14:imgProps>
              </a:ext>
              <a:ext uri="{28A0092B-C50C-407E-A947-70E740481C1C}">
                <a14:useLocalDpi xmlns:a14="http://schemas.microsoft.com/office/drawing/2010/main" val="0"/>
              </a:ext>
            </a:extLst>
          </a:blip>
          <a:srcRect t="18679" r="26934" b="15952"/>
          <a:stretch/>
        </p:blipFill>
        <p:spPr>
          <a:xfrm>
            <a:off x="10297593" y="-43830"/>
            <a:ext cx="1789632" cy="2516829"/>
          </a:xfrm>
          <a:prstGeom prst="rect">
            <a:avLst/>
          </a:prstGeom>
        </p:spPr>
      </p:pic>
    </p:spTree>
    <p:extLst>
      <p:ext uri="{BB962C8B-B14F-4D97-AF65-F5344CB8AC3E}">
        <p14:creationId xmlns:p14="http://schemas.microsoft.com/office/powerpoint/2010/main" val="148476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1" presetClass="entr" presetSubtype="0" fill="hold" nodeType="withEffect">
                                  <p:stCondLst>
                                    <p:cond delay="0"/>
                                  </p:stCondLst>
                                  <p:iterate type="lt">
                                    <p:tmAbs val="80"/>
                                  </p:iterate>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F6675F-F427-46D7-8DE9-B874C3B5A0F4}"/>
              </a:ext>
            </a:extLst>
          </p:cNvPr>
          <p:cNvSpPr/>
          <p:nvPr/>
        </p:nvSpPr>
        <p:spPr>
          <a:xfrm>
            <a:off x="0" y="0"/>
            <a:ext cx="12192000" cy="6858000"/>
          </a:xfrm>
          <a:prstGeom prst="rect">
            <a:avLst/>
          </a:prstGeom>
          <a:solidFill>
            <a:srgbClr val="F9C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9" name="Picture 8" descr="Shape, square&#10;&#10;Description automatically generated">
            <a:extLst>
              <a:ext uri="{FF2B5EF4-FFF2-40B4-BE49-F238E27FC236}">
                <a16:creationId xmlns:a16="http://schemas.microsoft.com/office/drawing/2014/main" id="{78887E20-F5ED-4DC0-A588-0B983C325A27}"/>
              </a:ext>
            </a:extLst>
          </p:cNvPr>
          <p:cNvPicPr>
            <a:picLocks noChangeAspect="1"/>
          </p:cNvPicPr>
          <p:nvPr/>
        </p:nvPicPr>
        <p:blipFill rotWithShape="1">
          <a:blip r:embed="rId3">
            <a:extLst>
              <a:ext uri="{28A0092B-C50C-407E-A947-70E740481C1C}">
                <a14:useLocalDpi xmlns:a14="http://schemas.microsoft.com/office/drawing/2010/main" val="0"/>
              </a:ext>
            </a:extLst>
          </a:blip>
          <a:srcRect l="32173" t="27730" r="33370" b="30725"/>
          <a:stretch/>
        </p:blipFill>
        <p:spPr>
          <a:xfrm>
            <a:off x="1" y="1"/>
            <a:ext cx="1709530" cy="1159460"/>
          </a:xfrm>
          <a:prstGeom prst="rect">
            <a:avLst/>
          </a:prstGeom>
        </p:spPr>
      </p:pic>
      <p:pic>
        <p:nvPicPr>
          <p:cNvPr id="10" name="Picture 9" descr="Text&#10;&#10;Description automatically generated">
            <a:extLst>
              <a:ext uri="{FF2B5EF4-FFF2-40B4-BE49-F238E27FC236}">
                <a16:creationId xmlns:a16="http://schemas.microsoft.com/office/drawing/2014/main" id="{72E107B9-1963-4D08-AE6F-6CE5B033F466}"/>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10015870" y="0"/>
            <a:ext cx="2176130" cy="1021330"/>
          </a:xfrm>
          <a:prstGeom prst="rect">
            <a:avLst/>
          </a:prstGeom>
        </p:spPr>
      </p:pic>
      <p:sp>
        <p:nvSpPr>
          <p:cNvPr id="11" name="TextBox 10">
            <a:extLst>
              <a:ext uri="{FF2B5EF4-FFF2-40B4-BE49-F238E27FC236}">
                <a16:creationId xmlns:a16="http://schemas.microsoft.com/office/drawing/2014/main" id="{47FD33C0-9E6F-4EE3-911D-219959B35393}"/>
              </a:ext>
            </a:extLst>
          </p:cNvPr>
          <p:cNvSpPr txBox="1"/>
          <p:nvPr/>
        </p:nvSpPr>
        <p:spPr>
          <a:xfrm>
            <a:off x="1709531" y="164232"/>
            <a:ext cx="9872869" cy="830997"/>
          </a:xfrm>
          <a:prstGeom prst="rect">
            <a:avLst/>
          </a:prstGeom>
          <a:noFill/>
        </p:spPr>
        <p:txBody>
          <a:bodyPr wrap="square" rtlCol="0">
            <a:spAutoFit/>
          </a:bodyPr>
          <a:lstStyle/>
          <a:p>
            <a:r>
              <a:rPr lang="en-US" sz="4800" dirty="0" err="1">
                <a:solidFill>
                  <a:srgbClr val="2A252A"/>
                </a:solidFill>
                <a:latin typeface="Bree Serif" panose="02000503040000020004" pitchFamily="50" charset="0"/>
              </a:rPr>
              <a:t>Báo</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cáo</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thống</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kê</a:t>
            </a:r>
            <a:r>
              <a:rPr lang="en-US" sz="4800" dirty="0">
                <a:solidFill>
                  <a:srgbClr val="2A252A"/>
                </a:solidFill>
                <a:latin typeface="Bree Serif" panose="02000503040000020004" pitchFamily="50" charset="0"/>
              </a:rPr>
              <a:t> &amp; </a:t>
            </a:r>
            <a:r>
              <a:rPr lang="en-US" sz="4800" dirty="0" err="1">
                <a:solidFill>
                  <a:srgbClr val="2A252A"/>
                </a:solidFill>
                <a:latin typeface="Bree Serif" panose="02000503040000020004" pitchFamily="50" charset="0"/>
              </a:rPr>
              <a:t>Doanh</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thu</a:t>
            </a:r>
            <a:endParaRPr lang="vi-VN" sz="4800" dirty="0">
              <a:solidFill>
                <a:srgbClr val="2A252A"/>
              </a:solidFill>
              <a:latin typeface="Bree Serif" panose="02000503040000020004" pitchFamily="50" charset="0"/>
            </a:endParaRPr>
          </a:p>
        </p:txBody>
      </p:sp>
      <p:sp>
        <p:nvSpPr>
          <p:cNvPr id="7" name="Text 1">
            <a:extLst>
              <a:ext uri="{FF2B5EF4-FFF2-40B4-BE49-F238E27FC236}">
                <a16:creationId xmlns:a16="http://schemas.microsoft.com/office/drawing/2014/main" id="{00F7C38E-E0D5-4925-B7AD-BA88BFD961C7}"/>
              </a:ext>
            </a:extLst>
          </p:cNvPr>
          <p:cNvSpPr/>
          <p:nvPr/>
        </p:nvSpPr>
        <p:spPr>
          <a:xfrm>
            <a:off x="0" y="608766"/>
            <a:ext cx="13325951" cy="298133"/>
          </a:xfrm>
          <a:prstGeom prst="rect">
            <a:avLst/>
          </a:prstGeom>
          <a:noFill/>
          <a:ln/>
        </p:spPr>
        <p:txBody>
          <a:bodyPr wrap="none" lIns="0" tIns="0" rIns="0" bIns="0" rtlCol="0" anchor="t"/>
          <a:lstStyle/>
          <a:p>
            <a:pPr marL="0" indent="0" algn="l">
              <a:lnSpc>
                <a:spcPts val="2300"/>
              </a:lnSpc>
              <a:buNone/>
            </a:pPr>
            <a:endParaRPr lang="en-US" sz="1450" dirty="0"/>
          </a:p>
        </p:txBody>
      </p:sp>
      <p:sp>
        <p:nvSpPr>
          <p:cNvPr id="12" name="Text 1">
            <a:extLst>
              <a:ext uri="{FF2B5EF4-FFF2-40B4-BE49-F238E27FC236}">
                <a16:creationId xmlns:a16="http://schemas.microsoft.com/office/drawing/2014/main" id="{E1EE33A8-20CD-4608-BC08-D8DC782083DC}"/>
              </a:ext>
            </a:extLst>
          </p:cNvPr>
          <p:cNvSpPr/>
          <p:nvPr/>
        </p:nvSpPr>
        <p:spPr>
          <a:xfrm>
            <a:off x="152768" y="1102961"/>
            <a:ext cx="11743859" cy="725805"/>
          </a:xfrm>
          <a:prstGeom prst="rect">
            <a:avLst/>
          </a:prstGeom>
          <a:noFill/>
          <a:ln/>
        </p:spPr>
        <p:txBody>
          <a:bodyPr wrap="square" lIns="0" tIns="0" rIns="0" bIns="0" rtlCol="0" anchor="t"/>
          <a:lstStyle/>
          <a:p>
            <a:pPr marL="0" indent="0" algn="l">
              <a:lnSpc>
                <a:spcPts val="2850"/>
              </a:lnSpc>
              <a:buNone/>
            </a:pPr>
            <a:r>
              <a:rPr lang="en-US" sz="1750" dirty="0">
                <a:solidFill>
                  <a:srgbClr val="7F6000"/>
                </a:solidFill>
                <a:latin typeface="Nunito" pitchFamily="2" charset="0"/>
                <a:ea typeface="Roboto" pitchFamily="34" charset="-122"/>
                <a:cs typeface="Roboto" pitchFamily="34" charset="-120"/>
              </a:rPr>
              <a:t>Hệ thống cung cấp các báo cáo thống kê và doanh thu đa dạng, giúp phòng khám có cái nhìn tổng thể về hiệu suất kinh doanh và đưa ra quyết định sáng suốt.</a:t>
            </a:r>
            <a:endParaRPr lang="en-US" sz="1750" dirty="0">
              <a:solidFill>
                <a:srgbClr val="7F6000"/>
              </a:solidFill>
              <a:latin typeface="Nunito" pitchFamily="2" charset="0"/>
            </a:endParaRPr>
          </a:p>
        </p:txBody>
      </p:sp>
      <p:sp>
        <p:nvSpPr>
          <p:cNvPr id="13" name="Shape 2">
            <a:extLst>
              <a:ext uri="{FF2B5EF4-FFF2-40B4-BE49-F238E27FC236}">
                <a16:creationId xmlns:a16="http://schemas.microsoft.com/office/drawing/2014/main" id="{D349AB20-383F-42E7-A939-40DEE25BB5F2}"/>
              </a:ext>
            </a:extLst>
          </p:cNvPr>
          <p:cNvSpPr/>
          <p:nvPr/>
        </p:nvSpPr>
        <p:spPr>
          <a:xfrm>
            <a:off x="152768" y="2083917"/>
            <a:ext cx="5340083" cy="3325773"/>
          </a:xfrm>
          <a:prstGeom prst="roundRect">
            <a:avLst>
              <a:gd name="adj" fmla="val 16369"/>
            </a:avLst>
          </a:prstGeom>
          <a:solidFill>
            <a:schemeClr val="accent4">
              <a:lumMod val="50000"/>
            </a:schemeClr>
          </a:solidFill>
          <a:ln w="22860">
            <a:solidFill>
              <a:srgbClr val="FC8337"/>
            </a:solidFill>
            <a:prstDash val="solid"/>
          </a:ln>
        </p:spPr>
      </p:sp>
      <p:sp>
        <p:nvSpPr>
          <p:cNvPr id="14" name="Text 3">
            <a:extLst>
              <a:ext uri="{FF2B5EF4-FFF2-40B4-BE49-F238E27FC236}">
                <a16:creationId xmlns:a16="http://schemas.microsoft.com/office/drawing/2014/main" id="{67D45C63-7E3A-46E6-B0F4-EB6A33A8F50A}"/>
              </a:ext>
            </a:extLst>
          </p:cNvPr>
          <p:cNvSpPr/>
          <p:nvPr/>
        </p:nvSpPr>
        <p:spPr>
          <a:xfrm>
            <a:off x="402442" y="2333591"/>
            <a:ext cx="3340656" cy="354330"/>
          </a:xfrm>
          <a:prstGeom prst="rect">
            <a:avLst/>
          </a:prstGeom>
          <a:noFill/>
          <a:ln/>
        </p:spPr>
        <p:txBody>
          <a:bodyPr wrap="none" lIns="0" tIns="0" rIns="0" bIns="0" rtlCol="0" anchor="t"/>
          <a:lstStyle/>
          <a:p>
            <a:pPr marL="0" indent="0" algn="l">
              <a:lnSpc>
                <a:spcPts val="2750"/>
              </a:lnSpc>
              <a:buNone/>
            </a:pPr>
            <a:r>
              <a:rPr lang="en-US" sz="2400" dirty="0">
                <a:solidFill>
                  <a:srgbClr val="E5E0DF"/>
                </a:solidFill>
                <a:latin typeface="Nunito Black" pitchFamily="2" charset="0"/>
                <a:cs typeface="Saira Medium" pitchFamily="34" charset="-120"/>
              </a:rPr>
              <a:t>Thống kê tần suất </a:t>
            </a:r>
            <a:r>
              <a:rPr lang="en-US" sz="2400" dirty="0" err="1">
                <a:solidFill>
                  <a:srgbClr val="E5E0DF"/>
                </a:solidFill>
                <a:latin typeface="Nunito Black" pitchFamily="2" charset="0"/>
                <a:cs typeface="Saira Medium" pitchFamily="34" charset="-120"/>
              </a:rPr>
              <a:t>dịch</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vụ</a:t>
            </a:r>
            <a:endParaRPr lang="en-US" sz="2400" dirty="0">
              <a:solidFill>
                <a:srgbClr val="E5E0DF"/>
              </a:solidFill>
              <a:latin typeface="Nunito Black" pitchFamily="2" charset="0"/>
              <a:cs typeface="Saira Medium" pitchFamily="34" charset="-120"/>
            </a:endParaRPr>
          </a:p>
        </p:txBody>
      </p:sp>
      <p:sp>
        <p:nvSpPr>
          <p:cNvPr id="15" name="Text 4">
            <a:extLst>
              <a:ext uri="{FF2B5EF4-FFF2-40B4-BE49-F238E27FC236}">
                <a16:creationId xmlns:a16="http://schemas.microsoft.com/office/drawing/2014/main" id="{1D1B6BF6-E80D-4A5D-BE80-E57A3391D2A4}"/>
              </a:ext>
            </a:extLst>
          </p:cNvPr>
          <p:cNvSpPr/>
          <p:nvPr/>
        </p:nvSpPr>
        <p:spPr>
          <a:xfrm>
            <a:off x="402442" y="3005461"/>
            <a:ext cx="4749338" cy="1088708"/>
          </a:xfrm>
          <a:prstGeom prst="rect">
            <a:avLst/>
          </a:prstGeom>
          <a:noFill/>
          <a:ln/>
        </p:spPr>
        <p:txBody>
          <a:bodyPr wrap="square" lIns="0" tIns="0" rIns="0" bIns="0" rtlCol="0" anchor="t"/>
          <a:lstStyle/>
          <a:p>
            <a:pPr marL="0" indent="0" algn="l">
              <a:lnSpc>
                <a:spcPts val="2850"/>
              </a:lnSpc>
              <a:buNone/>
            </a:pPr>
            <a:r>
              <a:rPr lang="en-US" sz="2400" dirty="0">
                <a:solidFill>
                  <a:srgbClr val="E5E0DF"/>
                </a:solidFill>
                <a:latin typeface="Nunito" pitchFamily="2" charset="0"/>
                <a:cs typeface="Saira Medium" pitchFamily="34" charset="-120"/>
              </a:rPr>
              <a:t>Xác định các dịch vụ được sử dụng nhiều nhất (dịch vụ "Hot") và ít nhất, giúp điều chỉnh danh mục dịch vụ phù hợp với nhu cầu thị </a:t>
            </a:r>
            <a:r>
              <a:rPr lang="en-US" sz="2400" dirty="0" err="1">
                <a:solidFill>
                  <a:srgbClr val="E5E0DF"/>
                </a:solidFill>
                <a:latin typeface="Nunito" pitchFamily="2" charset="0"/>
                <a:cs typeface="Saira Medium" pitchFamily="34" charset="-120"/>
              </a:rPr>
              <a:t>trường</a:t>
            </a:r>
            <a:r>
              <a:rPr lang="en-US" sz="2400" dirty="0">
                <a:solidFill>
                  <a:srgbClr val="E5E0DF"/>
                </a:solidFill>
                <a:latin typeface="Nunito" pitchFamily="2" charset="0"/>
                <a:cs typeface="Saira Medium" pitchFamily="34" charset="-120"/>
              </a:rPr>
              <a:t>.</a:t>
            </a:r>
          </a:p>
        </p:txBody>
      </p:sp>
      <p:sp>
        <p:nvSpPr>
          <p:cNvPr id="16" name="Shape 5">
            <a:extLst>
              <a:ext uri="{FF2B5EF4-FFF2-40B4-BE49-F238E27FC236}">
                <a16:creationId xmlns:a16="http://schemas.microsoft.com/office/drawing/2014/main" id="{B54F0BE6-8CE5-44BE-B35B-52D23C1181B4}"/>
              </a:ext>
            </a:extLst>
          </p:cNvPr>
          <p:cNvSpPr/>
          <p:nvPr/>
        </p:nvSpPr>
        <p:spPr>
          <a:xfrm>
            <a:off x="6285731" y="2083917"/>
            <a:ext cx="5296669" cy="3325773"/>
          </a:xfrm>
          <a:prstGeom prst="roundRect">
            <a:avLst>
              <a:gd name="adj" fmla="val 16369"/>
            </a:avLst>
          </a:prstGeom>
          <a:solidFill>
            <a:schemeClr val="accent4">
              <a:lumMod val="50000"/>
            </a:schemeClr>
          </a:solidFill>
          <a:ln w="22860">
            <a:solidFill>
              <a:srgbClr val="FC8337"/>
            </a:solidFill>
            <a:prstDash val="solid"/>
          </a:ln>
        </p:spPr>
        <p:txBody>
          <a:bodyPr/>
          <a:lstStyle/>
          <a:p>
            <a:endParaRPr lang="en-US" dirty="0"/>
          </a:p>
        </p:txBody>
      </p:sp>
      <p:sp>
        <p:nvSpPr>
          <p:cNvPr id="17" name="Text 6">
            <a:extLst>
              <a:ext uri="{FF2B5EF4-FFF2-40B4-BE49-F238E27FC236}">
                <a16:creationId xmlns:a16="http://schemas.microsoft.com/office/drawing/2014/main" id="{686B2468-D467-4A1D-8267-2E6E312D8D52}"/>
              </a:ext>
            </a:extLst>
          </p:cNvPr>
          <p:cNvSpPr/>
          <p:nvPr/>
        </p:nvSpPr>
        <p:spPr>
          <a:xfrm>
            <a:off x="6615139" y="2316225"/>
            <a:ext cx="3610451" cy="354330"/>
          </a:xfrm>
          <a:prstGeom prst="rect">
            <a:avLst/>
          </a:prstGeom>
          <a:noFill/>
          <a:ln/>
        </p:spPr>
        <p:txBody>
          <a:bodyPr wrap="none" lIns="0" tIns="0" rIns="0" bIns="0" rtlCol="0" anchor="t"/>
          <a:lstStyle/>
          <a:p>
            <a:pPr marL="0" indent="0" algn="l">
              <a:lnSpc>
                <a:spcPts val="2750"/>
              </a:lnSpc>
              <a:buNone/>
            </a:pPr>
            <a:r>
              <a:rPr lang="en-US" sz="2400" dirty="0" err="1">
                <a:solidFill>
                  <a:srgbClr val="E5E0DF"/>
                </a:solidFill>
                <a:latin typeface="Nunito Black" pitchFamily="2" charset="0"/>
                <a:cs typeface="Saira Medium" pitchFamily="34" charset="-120"/>
              </a:rPr>
              <a:t>Báo</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cáo</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doanh</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thu</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đa</a:t>
            </a:r>
            <a:r>
              <a:rPr lang="en-US" sz="2400" dirty="0">
                <a:solidFill>
                  <a:srgbClr val="E5E0DF"/>
                </a:solidFill>
                <a:latin typeface="Nunito Black" pitchFamily="2" charset="0"/>
                <a:cs typeface="Saira Medium" pitchFamily="34" charset="-120"/>
              </a:rPr>
              <a:t> </a:t>
            </a:r>
            <a:r>
              <a:rPr lang="en-US" sz="2400" dirty="0" err="1">
                <a:solidFill>
                  <a:srgbClr val="E5E0DF"/>
                </a:solidFill>
                <a:latin typeface="Nunito Black" pitchFamily="2" charset="0"/>
                <a:cs typeface="Saira Medium" pitchFamily="34" charset="-120"/>
              </a:rPr>
              <a:t>chiều</a:t>
            </a:r>
            <a:endParaRPr lang="en-US" sz="2400" dirty="0">
              <a:solidFill>
                <a:srgbClr val="E5E0DF"/>
              </a:solidFill>
              <a:latin typeface="Nunito Black" pitchFamily="2" charset="0"/>
              <a:cs typeface="Saira Medium" pitchFamily="34" charset="-120"/>
            </a:endParaRPr>
          </a:p>
        </p:txBody>
      </p:sp>
      <p:sp>
        <p:nvSpPr>
          <p:cNvPr id="18" name="Text 7">
            <a:extLst>
              <a:ext uri="{FF2B5EF4-FFF2-40B4-BE49-F238E27FC236}">
                <a16:creationId xmlns:a16="http://schemas.microsoft.com/office/drawing/2014/main" id="{8AFFB525-7082-4446-9CA0-3D4BE868220E}"/>
              </a:ext>
            </a:extLst>
          </p:cNvPr>
          <p:cNvSpPr/>
          <p:nvPr/>
        </p:nvSpPr>
        <p:spPr>
          <a:xfrm>
            <a:off x="6415031" y="2703195"/>
            <a:ext cx="4991402" cy="725805"/>
          </a:xfrm>
          <a:prstGeom prst="rect">
            <a:avLst/>
          </a:prstGeom>
          <a:noFill/>
          <a:ln/>
        </p:spPr>
        <p:txBody>
          <a:bodyPr wrap="square" lIns="0" tIns="0" rIns="0" bIns="0" rtlCol="0" anchor="t"/>
          <a:lstStyle/>
          <a:p>
            <a:pPr marL="342900" indent="-342900" algn="l">
              <a:lnSpc>
                <a:spcPts val="2850"/>
              </a:lnSpc>
              <a:buSzPct val="100000"/>
              <a:buChar char="•"/>
            </a:pPr>
            <a:r>
              <a:rPr lang="en-US" sz="1600" b="1" dirty="0">
                <a:solidFill>
                  <a:srgbClr val="E5E0DF"/>
                </a:solidFill>
                <a:latin typeface="Nunito" pitchFamily="2" charset="0"/>
                <a:ea typeface="Roboto" pitchFamily="34" charset="-122"/>
                <a:cs typeface="Roboto" pitchFamily="34" charset="-120"/>
              </a:rPr>
              <a:t>Theo Dịch vụ:</a:t>
            </a:r>
            <a:r>
              <a:rPr lang="en-US" sz="1600" dirty="0">
                <a:solidFill>
                  <a:srgbClr val="E5E0DF"/>
                </a:solidFill>
                <a:latin typeface="Nunito" pitchFamily="2" charset="0"/>
                <a:ea typeface="Roboto" pitchFamily="34" charset="-122"/>
                <a:cs typeface="Roboto" pitchFamily="34" charset="-120"/>
              </a:rPr>
              <a:t> Dịch vụ nào mang lại doanh thu cao nhất?</a:t>
            </a:r>
            <a:endParaRPr lang="en-US" sz="1600" dirty="0">
              <a:latin typeface="Nunito" pitchFamily="2" charset="0"/>
            </a:endParaRPr>
          </a:p>
        </p:txBody>
      </p:sp>
      <p:sp>
        <p:nvSpPr>
          <p:cNvPr id="19" name="Text 8">
            <a:extLst>
              <a:ext uri="{FF2B5EF4-FFF2-40B4-BE49-F238E27FC236}">
                <a16:creationId xmlns:a16="http://schemas.microsoft.com/office/drawing/2014/main" id="{165977B9-2F7F-4799-B6A8-AD8ACF4B26FE}"/>
              </a:ext>
            </a:extLst>
          </p:cNvPr>
          <p:cNvSpPr/>
          <p:nvPr/>
        </p:nvSpPr>
        <p:spPr>
          <a:xfrm>
            <a:off x="6415031" y="3383901"/>
            <a:ext cx="4991402" cy="725805"/>
          </a:xfrm>
          <a:prstGeom prst="rect">
            <a:avLst/>
          </a:prstGeom>
          <a:noFill/>
          <a:ln/>
        </p:spPr>
        <p:txBody>
          <a:bodyPr wrap="square" lIns="0" tIns="0" rIns="0" bIns="0" rtlCol="0" anchor="t"/>
          <a:lstStyle/>
          <a:p>
            <a:pPr marL="342900" indent="-342900">
              <a:lnSpc>
                <a:spcPts val="2850"/>
              </a:lnSpc>
              <a:buSzPct val="100000"/>
              <a:buChar char="•"/>
            </a:pPr>
            <a:r>
              <a:rPr lang="en-US" sz="1600" b="1" dirty="0">
                <a:solidFill>
                  <a:srgbClr val="E5E0DF"/>
                </a:solidFill>
                <a:latin typeface="Nunito" pitchFamily="2" charset="0"/>
                <a:cs typeface="Roboto" pitchFamily="34" charset="-120"/>
              </a:rPr>
              <a:t>Theo Khách </a:t>
            </a:r>
            <a:r>
              <a:rPr lang="en-US" sz="1600" b="1" dirty="0" err="1">
                <a:solidFill>
                  <a:srgbClr val="E5E0DF"/>
                </a:solidFill>
                <a:latin typeface="Nunito" pitchFamily="2" charset="0"/>
                <a:cs typeface="Roboto" pitchFamily="34" charset="-120"/>
              </a:rPr>
              <a:t>hàng</a:t>
            </a:r>
            <a:r>
              <a:rPr lang="en-US" sz="1600" b="1" dirty="0">
                <a:solidFill>
                  <a:srgbClr val="E5E0DF"/>
                </a:solidFill>
                <a:latin typeface="Nunito" pitchFamily="2" charset="0"/>
                <a:cs typeface="Roboto" pitchFamily="34" charset="-120"/>
              </a:rPr>
              <a:t>: Ai là khách hàng chi tiêu nhiều nhất, đóng góp lớn vào tổng doanh </a:t>
            </a:r>
            <a:r>
              <a:rPr lang="en-US" sz="1600" b="1" dirty="0" err="1">
                <a:solidFill>
                  <a:srgbClr val="E5E0DF"/>
                </a:solidFill>
                <a:latin typeface="Nunito" pitchFamily="2" charset="0"/>
                <a:cs typeface="Roboto" pitchFamily="34" charset="-120"/>
              </a:rPr>
              <a:t>thu</a:t>
            </a:r>
            <a:r>
              <a:rPr lang="en-US" sz="1600" b="1" dirty="0">
                <a:solidFill>
                  <a:srgbClr val="E5E0DF"/>
                </a:solidFill>
                <a:latin typeface="Nunito" pitchFamily="2" charset="0"/>
                <a:cs typeface="Roboto" pitchFamily="34" charset="-120"/>
              </a:rPr>
              <a:t>?</a:t>
            </a:r>
          </a:p>
        </p:txBody>
      </p:sp>
      <p:sp>
        <p:nvSpPr>
          <p:cNvPr id="20" name="Text 9">
            <a:extLst>
              <a:ext uri="{FF2B5EF4-FFF2-40B4-BE49-F238E27FC236}">
                <a16:creationId xmlns:a16="http://schemas.microsoft.com/office/drawing/2014/main" id="{2F871BEF-0083-41EC-B6BD-8468CCA864C1}"/>
              </a:ext>
            </a:extLst>
          </p:cNvPr>
          <p:cNvSpPr/>
          <p:nvPr/>
        </p:nvSpPr>
        <p:spPr>
          <a:xfrm>
            <a:off x="6415031" y="4131600"/>
            <a:ext cx="4991402" cy="725805"/>
          </a:xfrm>
          <a:prstGeom prst="rect">
            <a:avLst/>
          </a:prstGeom>
          <a:noFill/>
          <a:ln/>
        </p:spPr>
        <p:txBody>
          <a:bodyPr wrap="square" lIns="0" tIns="0" rIns="0" bIns="0" rtlCol="0" anchor="t"/>
          <a:lstStyle/>
          <a:p>
            <a:pPr marL="342900" indent="-342900" algn="l">
              <a:lnSpc>
                <a:spcPts val="2850"/>
              </a:lnSpc>
              <a:buSzPct val="100000"/>
              <a:buChar char="•"/>
            </a:pPr>
            <a:r>
              <a:rPr lang="en-US" sz="1600" b="1" dirty="0">
                <a:solidFill>
                  <a:srgbClr val="E5E0DF"/>
                </a:solidFill>
                <a:latin typeface="Nunito" pitchFamily="2" charset="0"/>
                <a:cs typeface="Roboto" pitchFamily="34" charset="-120"/>
              </a:rPr>
              <a:t>Theo Thời </a:t>
            </a:r>
            <a:r>
              <a:rPr lang="en-US" sz="1600" b="1" dirty="0" err="1">
                <a:solidFill>
                  <a:srgbClr val="E5E0DF"/>
                </a:solidFill>
                <a:latin typeface="Nunito" pitchFamily="2" charset="0"/>
                <a:cs typeface="Roboto" pitchFamily="34" charset="-120"/>
              </a:rPr>
              <a:t>gian</a:t>
            </a:r>
            <a:r>
              <a:rPr lang="en-US" sz="1600" b="1" dirty="0">
                <a:solidFill>
                  <a:srgbClr val="E5E0DF"/>
                </a:solidFill>
                <a:latin typeface="Nunito" pitchFamily="2" charset="0"/>
                <a:cs typeface="Roboto" pitchFamily="34" charset="-120"/>
              </a:rPr>
              <a:t>: Phân tích doanh thu theo tháng, quý, năm để nhận diện xu hướng và mùa vụ kinh doanh</a:t>
            </a:r>
            <a:r>
              <a:rPr lang="en-US" sz="1600" dirty="0">
                <a:solidFill>
                  <a:srgbClr val="E5E0DF"/>
                </a:solidFill>
                <a:latin typeface="Roboto" pitchFamily="34" charset="0"/>
                <a:ea typeface="Roboto" pitchFamily="34" charset="-122"/>
                <a:cs typeface="Roboto" pitchFamily="34" charset="-120"/>
              </a:rPr>
              <a:t>.</a:t>
            </a:r>
            <a:endParaRPr lang="en-US" sz="1600" dirty="0"/>
          </a:p>
        </p:txBody>
      </p:sp>
      <p:sp>
        <p:nvSpPr>
          <p:cNvPr id="21" name="Text 10">
            <a:extLst>
              <a:ext uri="{FF2B5EF4-FFF2-40B4-BE49-F238E27FC236}">
                <a16:creationId xmlns:a16="http://schemas.microsoft.com/office/drawing/2014/main" id="{785EED24-54CA-4183-88C5-B89BE0145DFE}"/>
              </a:ext>
            </a:extLst>
          </p:cNvPr>
          <p:cNvSpPr/>
          <p:nvPr/>
        </p:nvSpPr>
        <p:spPr>
          <a:xfrm>
            <a:off x="152769" y="5664841"/>
            <a:ext cx="11847554" cy="725805"/>
          </a:xfrm>
          <a:prstGeom prst="rect">
            <a:avLst/>
          </a:prstGeom>
          <a:noFill/>
          <a:ln/>
        </p:spPr>
        <p:txBody>
          <a:bodyPr wrap="square" lIns="0" tIns="0" rIns="0" bIns="0" rtlCol="0" anchor="t"/>
          <a:lstStyle/>
          <a:p>
            <a:pPr marL="0" indent="0" algn="l">
              <a:lnSpc>
                <a:spcPts val="2850"/>
              </a:lnSpc>
              <a:buNone/>
            </a:pPr>
            <a:r>
              <a:rPr lang="en-US" sz="1750" dirty="0">
                <a:solidFill>
                  <a:srgbClr val="7F6000"/>
                </a:solidFill>
                <a:latin typeface="Nunito" pitchFamily="2" charset="0"/>
                <a:ea typeface="Roboto" pitchFamily="34" charset="-122"/>
                <a:cs typeface="Roboto" pitchFamily="34" charset="-120"/>
              </a:rPr>
              <a:t>Các báo cáo này là công cụ </a:t>
            </a:r>
            <a:r>
              <a:rPr lang="en-US" sz="1750" b="1" dirty="0">
                <a:solidFill>
                  <a:srgbClr val="7F6000"/>
                </a:solidFill>
                <a:latin typeface="Nunito Black" pitchFamily="2" charset="0"/>
                <a:ea typeface="Roboto" pitchFamily="34" charset="-122"/>
                <a:cs typeface="Roboto" pitchFamily="34" charset="-120"/>
              </a:rPr>
              <a:t>không thể thiếu </a:t>
            </a:r>
            <a:r>
              <a:rPr lang="en-US" sz="1750" dirty="0">
                <a:solidFill>
                  <a:srgbClr val="7F6000"/>
                </a:solidFill>
                <a:latin typeface="Nunito" pitchFamily="2" charset="0"/>
                <a:ea typeface="Roboto" pitchFamily="34" charset="-122"/>
                <a:cs typeface="Roboto" pitchFamily="34" charset="-120"/>
              </a:rPr>
              <a:t>cho việc đánh giá hiệu quả hoạt động, hoạch định chiến lược và tối ưu hóa nguồn lực của phòng khám.</a:t>
            </a:r>
            <a:endParaRPr lang="en-US" sz="1750" dirty="0">
              <a:solidFill>
                <a:srgbClr val="7F6000"/>
              </a:solidFill>
              <a:latin typeface="Nunito" pitchFamily="2" charset="0"/>
            </a:endParaRPr>
          </a:p>
        </p:txBody>
      </p:sp>
    </p:spTree>
    <p:extLst>
      <p:ext uri="{BB962C8B-B14F-4D97-AF65-F5344CB8AC3E}">
        <p14:creationId xmlns:p14="http://schemas.microsoft.com/office/powerpoint/2010/main" val="276547880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calendar&#10;&#10;Description automatically generated">
            <a:extLst>
              <a:ext uri="{FF2B5EF4-FFF2-40B4-BE49-F238E27FC236}">
                <a16:creationId xmlns:a16="http://schemas.microsoft.com/office/drawing/2014/main" id="{CD3BCACE-BA5D-4D5E-AA26-6D9DBB2B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01640C4-66B8-4C17-9671-5DF126A47EB2}"/>
              </a:ext>
            </a:extLst>
          </p:cNvPr>
          <p:cNvSpPr/>
          <p:nvPr/>
        </p:nvSpPr>
        <p:spPr>
          <a:xfrm>
            <a:off x="0" y="0"/>
            <a:ext cx="12192000" cy="68580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62FC9707-D139-457D-A44B-4EC41B8D35A1}"/>
              </a:ext>
            </a:extLst>
          </p:cNvPr>
          <p:cNvSpPr/>
          <p:nvPr/>
        </p:nvSpPr>
        <p:spPr>
          <a:xfrm>
            <a:off x="0" y="0"/>
            <a:ext cx="12192000" cy="1022555"/>
          </a:xfrm>
          <a:prstGeom prst="rect">
            <a:avLst/>
          </a:prstGeom>
          <a:solidFill>
            <a:srgbClr val="F3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Text&#10;&#10;Description automatically generated">
            <a:extLst>
              <a:ext uri="{FF2B5EF4-FFF2-40B4-BE49-F238E27FC236}">
                <a16:creationId xmlns:a16="http://schemas.microsoft.com/office/drawing/2014/main" id="{11636E0E-8C35-4C18-BA90-F3E00496F6C3}"/>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0" y="-64969"/>
            <a:ext cx="2455594" cy="1152492"/>
          </a:xfrm>
          <a:prstGeom prst="rect">
            <a:avLst/>
          </a:prstGeom>
        </p:spPr>
      </p:pic>
      <p:sp>
        <p:nvSpPr>
          <p:cNvPr id="15" name="TextBox 14">
            <a:extLst>
              <a:ext uri="{FF2B5EF4-FFF2-40B4-BE49-F238E27FC236}">
                <a16:creationId xmlns:a16="http://schemas.microsoft.com/office/drawing/2014/main" id="{2089131E-7759-4AC9-AA9D-30FCEC991B0D}"/>
              </a:ext>
            </a:extLst>
          </p:cNvPr>
          <p:cNvSpPr txBox="1"/>
          <p:nvPr/>
        </p:nvSpPr>
        <p:spPr>
          <a:xfrm>
            <a:off x="3030313" y="-50826"/>
            <a:ext cx="8232784" cy="1107996"/>
          </a:xfrm>
          <a:prstGeom prst="rect">
            <a:avLst/>
          </a:prstGeom>
          <a:noFill/>
        </p:spPr>
        <p:txBody>
          <a:bodyPr wrap="square" rtlCol="0">
            <a:spAutoFit/>
          </a:bodyPr>
          <a:lstStyle/>
          <a:p>
            <a:pPr algn="ctr"/>
            <a:r>
              <a:rPr lang="en-US" sz="6600" b="1">
                <a:ln w="28575">
                  <a:solidFill>
                    <a:srgbClr val="5F0B09"/>
                  </a:solidFill>
                </a:ln>
                <a:solidFill>
                  <a:srgbClr val="D45641"/>
                </a:solidFill>
                <a:latin typeface="Mklatin" panose="02000805020000020003" pitchFamily="2" charset="0"/>
              </a:rPr>
              <a:t>GROUP MEMBERS</a:t>
            </a:r>
            <a:endParaRPr lang="vi-VN" sz="6600" b="1">
              <a:ln w="28575">
                <a:solidFill>
                  <a:srgbClr val="5F0B09"/>
                </a:solidFill>
              </a:ln>
              <a:solidFill>
                <a:srgbClr val="D45641"/>
              </a:solidFill>
            </a:endParaRPr>
          </a:p>
        </p:txBody>
      </p:sp>
      <p:grpSp>
        <p:nvGrpSpPr>
          <p:cNvPr id="52" name="Group 51">
            <a:extLst>
              <a:ext uri="{FF2B5EF4-FFF2-40B4-BE49-F238E27FC236}">
                <a16:creationId xmlns:a16="http://schemas.microsoft.com/office/drawing/2014/main" id="{24632494-9D1E-4A91-95B0-BBA2A127E5D1}"/>
              </a:ext>
            </a:extLst>
          </p:cNvPr>
          <p:cNvGrpSpPr/>
          <p:nvPr/>
        </p:nvGrpSpPr>
        <p:grpSpPr>
          <a:xfrm>
            <a:off x="6116580" y="1495278"/>
            <a:ext cx="2728143" cy="3711787"/>
            <a:chOff x="6116580" y="1495278"/>
            <a:chExt cx="2728143" cy="3711787"/>
          </a:xfrm>
        </p:grpSpPr>
        <p:grpSp>
          <p:nvGrpSpPr>
            <p:cNvPr id="28" name="Group 27">
              <a:extLst>
                <a:ext uri="{FF2B5EF4-FFF2-40B4-BE49-F238E27FC236}">
                  <a16:creationId xmlns:a16="http://schemas.microsoft.com/office/drawing/2014/main" id="{79BB7E07-7A90-4A92-AED5-05E91A8BD4CB}"/>
                </a:ext>
              </a:extLst>
            </p:cNvPr>
            <p:cNvGrpSpPr/>
            <p:nvPr/>
          </p:nvGrpSpPr>
          <p:grpSpPr>
            <a:xfrm>
              <a:off x="6116580" y="1495278"/>
              <a:ext cx="2728143" cy="3711787"/>
              <a:chOff x="920582" y="1598373"/>
              <a:chExt cx="2728143" cy="3711787"/>
            </a:xfrm>
          </p:grpSpPr>
          <p:pic>
            <p:nvPicPr>
              <p:cNvPr id="29" name="Picture 28" descr="Diagram&#10;&#10;Description automatically generated">
                <a:extLst>
                  <a:ext uri="{FF2B5EF4-FFF2-40B4-BE49-F238E27FC236}">
                    <a16:creationId xmlns:a16="http://schemas.microsoft.com/office/drawing/2014/main" id="{030F0EF4-E960-491D-9753-03B45226D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30" name="Rectangle 29">
                <a:extLst>
                  <a:ext uri="{FF2B5EF4-FFF2-40B4-BE49-F238E27FC236}">
                    <a16:creationId xmlns:a16="http://schemas.microsoft.com/office/drawing/2014/main" id="{7561A483-9724-4D7B-89DA-EA4483E8C25D}"/>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D09F9B02-3BF7-44F2-B89A-15FE07D928C4}"/>
                  </a:ext>
                </a:extLst>
              </p:cNvPr>
              <p:cNvSpPr/>
              <p:nvPr/>
            </p:nvSpPr>
            <p:spPr>
              <a:xfrm>
                <a:off x="1359741" y="1935308"/>
                <a:ext cx="1849821" cy="2134758"/>
              </a:xfrm>
              <a:prstGeom prst="roundRect">
                <a:avLst>
                  <a:gd name="adj" fmla="val 0"/>
                </a:avLst>
              </a:prstGeom>
              <a:blipFill dpi="0" rotWithShape="1">
                <a:blip r:embed="rId6">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extBox 31">
                <a:extLst>
                  <a:ext uri="{FF2B5EF4-FFF2-40B4-BE49-F238E27FC236}">
                    <a16:creationId xmlns:a16="http://schemas.microsoft.com/office/drawing/2014/main" id="{265746A0-5C13-4CB9-A149-0ECBC3567C2F}"/>
                  </a:ext>
                </a:extLst>
              </p:cNvPr>
              <p:cNvSpPr txBox="1"/>
              <p:nvPr/>
            </p:nvSpPr>
            <p:spPr>
              <a:xfrm>
                <a:off x="1436914" y="4167439"/>
                <a:ext cx="1698172" cy="646331"/>
              </a:xfrm>
              <a:prstGeom prst="rect">
                <a:avLst/>
              </a:prstGeom>
              <a:noFill/>
            </p:spPr>
            <p:txBody>
              <a:bodyPr wrap="square" rtlCol="0">
                <a:spAutoFit/>
              </a:bodyPr>
              <a:lstStyle/>
              <a:p>
                <a:pPr algn="ctr"/>
                <a:r>
                  <a:rPr lang="vi-VN" sz="3600" dirty="0">
                    <a:solidFill>
                      <a:srgbClr val="2A252A"/>
                    </a:solidFill>
                    <a:latin typeface="Times New Roman" panose="02020603050405020304" pitchFamily="18" charset="0"/>
                    <a:cs typeface="Times New Roman" panose="02020603050405020304" pitchFamily="18" charset="0"/>
                  </a:rPr>
                  <a:t>HÀ</a:t>
                </a:r>
              </a:p>
            </p:txBody>
          </p:sp>
        </p:grpSp>
        <p:pic>
          <p:nvPicPr>
            <p:cNvPr id="45" name="Picture 44" descr="Diagram&#10;&#10;Description automatically generated">
              <a:extLst>
                <a:ext uri="{FF2B5EF4-FFF2-40B4-BE49-F238E27FC236}">
                  <a16:creationId xmlns:a16="http://schemas.microsoft.com/office/drawing/2014/main" id="{D2D3904D-0CAC-4FA2-B6BD-A5F593D936E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76135" r="85551"/>
                      </a14:imgEffect>
                    </a14:imgLayer>
                  </a14:imgProps>
                </a:ext>
                <a:ext uri="{28A0092B-C50C-407E-A947-70E740481C1C}">
                  <a14:useLocalDpi xmlns:a14="http://schemas.microsoft.com/office/drawing/2010/main" val="0"/>
                </a:ext>
              </a:extLst>
            </a:blip>
            <a:srcRect l="74958" r="13272"/>
            <a:stretch/>
          </p:blipFill>
          <p:spPr>
            <a:xfrm>
              <a:off x="8182302" y="2292547"/>
              <a:ext cx="461213" cy="2280806"/>
            </a:xfrm>
            <a:prstGeom prst="rect">
              <a:avLst/>
            </a:prstGeom>
          </p:spPr>
        </p:pic>
      </p:grpSp>
      <p:grpSp>
        <p:nvGrpSpPr>
          <p:cNvPr id="50" name="Group 49">
            <a:extLst>
              <a:ext uri="{FF2B5EF4-FFF2-40B4-BE49-F238E27FC236}">
                <a16:creationId xmlns:a16="http://schemas.microsoft.com/office/drawing/2014/main" id="{9E4748FF-ADD0-4B7A-8089-1E8EFD16AE58}"/>
              </a:ext>
            </a:extLst>
          </p:cNvPr>
          <p:cNvGrpSpPr/>
          <p:nvPr/>
        </p:nvGrpSpPr>
        <p:grpSpPr>
          <a:xfrm>
            <a:off x="253103" y="1498789"/>
            <a:ext cx="2728143" cy="3711787"/>
            <a:chOff x="253103" y="1498789"/>
            <a:chExt cx="2728143" cy="3711787"/>
          </a:xfrm>
        </p:grpSpPr>
        <p:grpSp>
          <p:nvGrpSpPr>
            <p:cNvPr id="22" name="Group 21">
              <a:extLst>
                <a:ext uri="{FF2B5EF4-FFF2-40B4-BE49-F238E27FC236}">
                  <a16:creationId xmlns:a16="http://schemas.microsoft.com/office/drawing/2014/main" id="{3E8ECAA4-66E5-4A86-B6B3-531B0E1183D5}"/>
                </a:ext>
              </a:extLst>
            </p:cNvPr>
            <p:cNvGrpSpPr/>
            <p:nvPr/>
          </p:nvGrpSpPr>
          <p:grpSpPr>
            <a:xfrm>
              <a:off x="253103" y="1498789"/>
              <a:ext cx="2728143" cy="3711787"/>
              <a:chOff x="920582" y="1598373"/>
              <a:chExt cx="2728143" cy="3711787"/>
            </a:xfrm>
          </p:grpSpPr>
          <p:pic>
            <p:nvPicPr>
              <p:cNvPr id="17" name="Picture 16" descr="Diagram&#10;&#10;Description automatically generated">
                <a:extLst>
                  <a:ext uri="{FF2B5EF4-FFF2-40B4-BE49-F238E27FC236}">
                    <a16:creationId xmlns:a16="http://schemas.microsoft.com/office/drawing/2014/main" id="{5B705199-637B-4263-9B44-4B9D78484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19" name="Rectangle 18">
                <a:extLst>
                  <a:ext uri="{FF2B5EF4-FFF2-40B4-BE49-F238E27FC236}">
                    <a16:creationId xmlns:a16="http://schemas.microsoft.com/office/drawing/2014/main" id="{92F943B6-99DC-494F-BB29-4B765594857D}"/>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EFEA3B44-A34E-4952-9B6E-436938BECD67}"/>
                  </a:ext>
                </a:extLst>
              </p:cNvPr>
              <p:cNvSpPr/>
              <p:nvPr/>
            </p:nvSpPr>
            <p:spPr>
              <a:xfrm>
                <a:off x="1359741" y="1935308"/>
                <a:ext cx="1849821" cy="2134758"/>
              </a:xfrm>
              <a:prstGeom prst="roundRect">
                <a:avLst>
                  <a:gd name="adj" fmla="val 0"/>
                </a:avLst>
              </a:prstGeom>
              <a:blipFill dpi="0" rotWithShape="1">
                <a:blip r:embed="rId9">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06F7F1DA-1D2D-41D0-B4EA-844FDC10279C}"/>
                  </a:ext>
                </a:extLst>
              </p:cNvPr>
              <p:cNvSpPr txBox="1"/>
              <p:nvPr/>
            </p:nvSpPr>
            <p:spPr>
              <a:xfrm>
                <a:off x="1436914" y="4167439"/>
                <a:ext cx="1698172" cy="646331"/>
              </a:xfrm>
              <a:prstGeom prst="rect">
                <a:avLst/>
              </a:prstGeom>
              <a:noFill/>
            </p:spPr>
            <p:txBody>
              <a:bodyPr wrap="square" rtlCol="0">
                <a:spAutoFit/>
              </a:bodyPr>
              <a:lstStyle/>
              <a:p>
                <a:pPr algn="ctr"/>
                <a:r>
                  <a:rPr lang="vi-VN" sz="3600" dirty="0">
                    <a:solidFill>
                      <a:srgbClr val="2A252A"/>
                    </a:solidFill>
                    <a:latin typeface="Times New Roman" panose="02020603050405020304" pitchFamily="18" charset="0"/>
                    <a:cs typeface="Times New Roman" panose="02020603050405020304" pitchFamily="18" charset="0"/>
                  </a:rPr>
                  <a:t>BIỂN</a:t>
                </a:r>
              </a:p>
            </p:txBody>
          </p:sp>
        </p:grpSp>
        <p:pic>
          <p:nvPicPr>
            <p:cNvPr id="46" name="Picture 45" descr="Diagram&#10;&#10;Description automatically generated">
              <a:extLst>
                <a:ext uri="{FF2B5EF4-FFF2-40B4-BE49-F238E27FC236}">
                  <a16:creationId xmlns:a16="http://schemas.microsoft.com/office/drawing/2014/main" id="{9291F3DC-6390-4259-9922-A20FC445CF43}"/>
                </a:ext>
              </a:extLst>
            </p:cNvPr>
            <p:cNvPicPr>
              <a:picLocks noChangeAspect="1"/>
            </p:cNvPicPr>
            <p:nvPr/>
          </p:nvPicPr>
          <p:blipFill rotWithShape="1">
            <a:blip r:embed="rId10">
              <a:extLst>
                <a:ext uri="{BEBA8EAE-BF5A-486C-A8C5-ECC9F3942E4B}">
                  <a14:imgProps xmlns:a14="http://schemas.microsoft.com/office/drawing/2010/main">
                    <a14:imgLayer r:embed="rId8">
                      <a14:imgEffect>
                        <a14:backgroundRemoval t="10000" b="90000" l="12455" r="22631"/>
                      </a14:imgEffect>
                    </a14:imgLayer>
                  </a14:imgProps>
                </a:ext>
                <a:ext uri="{28A0092B-C50C-407E-A947-70E740481C1C}">
                  <a14:useLocalDpi xmlns:a14="http://schemas.microsoft.com/office/drawing/2010/main" val="0"/>
                </a:ext>
              </a:extLst>
            </a:blip>
            <a:srcRect l="11183" r="76097"/>
            <a:stretch/>
          </p:blipFill>
          <p:spPr>
            <a:xfrm>
              <a:off x="359824" y="2081968"/>
              <a:ext cx="620323" cy="2838450"/>
            </a:xfrm>
            <a:prstGeom prst="rect">
              <a:avLst/>
            </a:prstGeom>
          </p:spPr>
        </p:pic>
      </p:grpSp>
      <p:grpSp>
        <p:nvGrpSpPr>
          <p:cNvPr id="51" name="Group 50">
            <a:extLst>
              <a:ext uri="{FF2B5EF4-FFF2-40B4-BE49-F238E27FC236}">
                <a16:creationId xmlns:a16="http://schemas.microsoft.com/office/drawing/2014/main" id="{42E543BA-82DE-427E-BD4F-07B531B3874C}"/>
              </a:ext>
            </a:extLst>
          </p:cNvPr>
          <p:cNvGrpSpPr/>
          <p:nvPr/>
        </p:nvGrpSpPr>
        <p:grpSpPr>
          <a:xfrm>
            <a:off x="3184842" y="1495279"/>
            <a:ext cx="2728143" cy="3711787"/>
            <a:chOff x="3184842" y="1495279"/>
            <a:chExt cx="2728143" cy="3711787"/>
          </a:xfrm>
        </p:grpSpPr>
        <p:grpSp>
          <p:nvGrpSpPr>
            <p:cNvPr id="23" name="Group 22">
              <a:extLst>
                <a:ext uri="{FF2B5EF4-FFF2-40B4-BE49-F238E27FC236}">
                  <a16:creationId xmlns:a16="http://schemas.microsoft.com/office/drawing/2014/main" id="{B58981DC-E6EC-4C25-B618-01A668AEB363}"/>
                </a:ext>
              </a:extLst>
            </p:cNvPr>
            <p:cNvGrpSpPr/>
            <p:nvPr/>
          </p:nvGrpSpPr>
          <p:grpSpPr>
            <a:xfrm>
              <a:off x="3184842" y="1495279"/>
              <a:ext cx="2728143" cy="3711787"/>
              <a:chOff x="920582" y="1598373"/>
              <a:chExt cx="2728143" cy="3711787"/>
            </a:xfrm>
          </p:grpSpPr>
          <p:pic>
            <p:nvPicPr>
              <p:cNvPr id="24" name="Picture 23" descr="Diagram&#10;&#10;Description automatically generated">
                <a:extLst>
                  <a:ext uri="{FF2B5EF4-FFF2-40B4-BE49-F238E27FC236}">
                    <a16:creationId xmlns:a16="http://schemas.microsoft.com/office/drawing/2014/main" id="{C9D6C290-C1FB-428A-8EE9-0FCC8E1B8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25" name="Rectangle 24">
                <a:extLst>
                  <a:ext uri="{FF2B5EF4-FFF2-40B4-BE49-F238E27FC236}">
                    <a16:creationId xmlns:a16="http://schemas.microsoft.com/office/drawing/2014/main" id="{D9D14ED6-187C-4986-99E3-0FF9FC06A854}"/>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B844A54E-61D0-49A4-99C3-AB6336560349}"/>
                  </a:ext>
                </a:extLst>
              </p:cNvPr>
              <p:cNvSpPr/>
              <p:nvPr/>
            </p:nvSpPr>
            <p:spPr>
              <a:xfrm>
                <a:off x="1359741" y="1935308"/>
                <a:ext cx="1849821" cy="2134758"/>
              </a:xfrm>
              <a:prstGeom prst="roundRect">
                <a:avLst>
                  <a:gd name="adj" fmla="val 0"/>
                </a:avLst>
              </a:prstGeom>
              <a:blipFill dpi="0" rotWithShape="1">
                <a:blip r:embed="rId11">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extBox 26">
                <a:extLst>
                  <a:ext uri="{FF2B5EF4-FFF2-40B4-BE49-F238E27FC236}">
                    <a16:creationId xmlns:a16="http://schemas.microsoft.com/office/drawing/2014/main" id="{BE0A9E88-7F1B-41C1-BCB5-36BFAAED2D62}"/>
                  </a:ext>
                </a:extLst>
              </p:cNvPr>
              <p:cNvSpPr txBox="1"/>
              <p:nvPr/>
            </p:nvSpPr>
            <p:spPr>
              <a:xfrm>
                <a:off x="1436914" y="4167439"/>
                <a:ext cx="1698172" cy="646331"/>
              </a:xfrm>
              <a:prstGeom prst="rect">
                <a:avLst/>
              </a:prstGeom>
              <a:noFill/>
            </p:spPr>
            <p:txBody>
              <a:bodyPr wrap="square" rtlCol="0">
                <a:spAutoFit/>
              </a:bodyPr>
              <a:lstStyle/>
              <a:p>
                <a:pPr algn="ctr"/>
                <a:r>
                  <a:rPr lang="vi-VN" sz="3600" dirty="0">
                    <a:solidFill>
                      <a:srgbClr val="2A252A"/>
                    </a:solidFill>
                    <a:latin typeface="Times New Roman" panose="02020603050405020304" pitchFamily="18" charset="0"/>
                    <a:cs typeface="Times New Roman" panose="02020603050405020304" pitchFamily="18" charset="0"/>
                  </a:rPr>
                  <a:t>BẢO</a:t>
                </a:r>
              </a:p>
            </p:txBody>
          </p:sp>
        </p:grpSp>
        <p:pic>
          <p:nvPicPr>
            <p:cNvPr id="47" name="Picture 46" descr="Diagram&#10;&#10;Description automatically generated">
              <a:extLst>
                <a:ext uri="{FF2B5EF4-FFF2-40B4-BE49-F238E27FC236}">
                  <a16:creationId xmlns:a16="http://schemas.microsoft.com/office/drawing/2014/main" id="{2E0D1893-C906-4B97-BC2A-CBEE7B521B76}"/>
                </a:ext>
              </a:extLst>
            </p:cNvPr>
            <p:cNvPicPr>
              <a:picLocks noChangeAspect="1"/>
            </p:cNvPicPr>
            <p:nvPr/>
          </p:nvPicPr>
          <p:blipFill rotWithShape="1">
            <a:blip r:embed="rId12">
              <a:extLst>
                <a:ext uri="{BEBA8EAE-BF5A-486C-A8C5-ECC9F3942E4B}">
                  <a14:imgProps xmlns:a14="http://schemas.microsoft.com/office/drawing/2010/main">
                    <a14:imgLayer r:embed="rId8">
                      <a14:imgEffect>
                        <a14:backgroundRemoval t="9732" b="92953" l="25586" r="41016">
                          <a14:foregroundMark x1="33008" y1="90268" x2="33008" y2="90268"/>
                          <a14:foregroundMark x1="33008" y1="92953" x2="33008" y2="92953"/>
                          <a14:foregroundMark x1="41016" y1="63423" x2="41016" y2="63423"/>
                        </a14:backgroundRemoval>
                      </a14:imgEffect>
                    </a14:imgLayer>
                  </a14:imgProps>
                </a:ext>
                <a:ext uri="{28A0092B-C50C-407E-A947-70E740481C1C}">
                  <a14:useLocalDpi xmlns:a14="http://schemas.microsoft.com/office/drawing/2010/main" val="0"/>
                </a:ext>
              </a:extLst>
            </a:blip>
            <a:srcRect l="23909" r="57031"/>
            <a:stretch/>
          </p:blipFill>
          <p:spPr>
            <a:xfrm>
              <a:off x="3336946" y="2515300"/>
              <a:ext cx="655401" cy="2001428"/>
            </a:xfrm>
            <a:prstGeom prst="rect">
              <a:avLst/>
            </a:prstGeom>
          </p:spPr>
        </p:pic>
      </p:grpSp>
      <p:grpSp>
        <p:nvGrpSpPr>
          <p:cNvPr id="53" name="Group 52">
            <a:extLst>
              <a:ext uri="{FF2B5EF4-FFF2-40B4-BE49-F238E27FC236}">
                <a16:creationId xmlns:a16="http://schemas.microsoft.com/office/drawing/2014/main" id="{6F0CC834-D04B-4924-A1F8-CA090D9E122A}"/>
              </a:ext>
            </a:extLst>
          </p:cNvPr>
          <p:cNvGrpSpPr/>
          <p:nvPr/>
        </p:nvGrpSpPr>
        <p:grpSpPr>
          <a:xfrm>
            <a:off x="9048318" y="1495278"/>
            <a:ext cx="2728143" cy="3711787"/>
            <a:chOff x="9048318" y="1495278"/>
            <a:chExt cx="2728143" cy="3711787"/>
          </a:xfrm>
        </p:grpSpPr>
        <p:grpSp>
          <p:nvGrpSpPr>
            <p:cNvPr id="33" name="Group 32">
              <a:extLst>
                <a:ext uri="{FF2B5EF4-FFF2-40B4-BE49-F238E27FC236}">
                  <a16:creationId xmlns:a16="http://schemas.microsoft.com/office/drawing/2014/main" id="{BC7A4AA6-61D6-4D8E-8740-B5AA034A23F2}"/>
                </a:ext>
              </a:extLst>
            </p:cNvPr>
            <p:cNvGrpSpPr/>
            <p:nvPr/>
          </p:nvGrpSpPr>
          <p:grpSpPr>
            <a:xfrm>
              <a:off x="9048318" y="1495278"/>
              <a:ext cx="2728143" cy="3711787"/>
              <a:chOff x="920582" y="1598373"/>
              <a:chExt cx="2728143" cy="3711787"/>
            </a:xfrm>
          </p:grpSpPr>
          <p:pic>
            <p:nvPicPr>
              <p:cNvPr id="34" name="Picture 33" descr="Diagram&#10;&#10;Description automatically generated">
                <a:extLst>
                  <a:ext uri="{FF2B5EF4-FFF2-40B4-BE49-F238E27FC236}">
                    <a16:creationId xmlns:a16="http://schemas.microsoft.com/office/drawing/2014/main" id="{92CE8B5D-5EBD-4C9E-A6F7-B7ADC9A3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35" name="Rectangle 34">
                <a:extLst>
                  <a:ext uri="{FF2B5EF4-FFF2-40B4-BE49-F238E27FC236}">
                    <a16:creationId xmlns:a16="http://schemas.microsoft.com/office/drawing/2014/main" id="{91CA23E8-2CD7-4B2D-957E-4890D3EF70AB}"/>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Rounded Corners 35">
                <a:extLst>
                  <a:ext uri="{FF2B5EF4-FFF2-40B4-BE49-F238E27FC236}">
                    <a16:creationId xmlns:a16="http://schemas.microsoft.com/office/drawing/2014/main" id="{578A4B61-B50F-4D18-9F51-D5E46A742879}"/>
                  </a:ext>
                </a:extLst>
              </p:cNvPr>
              <p:cNvSpPr/>
              <p:nvPr/>
            </p:nvSpPr>
            <p:spPr>
              <a:xfrm>
                <a:off x="1359741" y="1935308"/>
                <a:ext cx="1849821" cy="2134758"/>
              </a:xfrm>
              <a:prstGeom prst="roundRect">
                <a:avLst>
                  <a:gd name="adj" fmla="val 0"/>
                </a:avLst>
              </a:prstGeom>
              <a:blipFill dpi="0" rotWithShape="1">
                <a:blip r:embed="rId13">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8A0361A5-AC75-4324-8248-4C2350EEAE04}"/>
                  </a:ext>
                </a:extLst>
              </p:cNvPr>
              <p:cNvSpPr txBox="1"/>
              <p:nvPr/>
            </p:nvSpPr>
            <p:spPr>
              <a:xfrm>
                <a:off x="1258527" y="4228994"/>
                <a:ext cx="2013470" cy="523220"/>
              </a:xfrm>
              <a:prstGeom prst="rect">
                <a:avLst/>
              </a:prstGeom>
              <a:noFill/>
            </p:spPr>
            <p:txBody>
              <a:bodyPr wrap="square" rtlCol="0">
                <a:spAutoFit/>
              </a:bodyPr>
              <a:lstStyle/>
              <a:p>
                <a:pPr algn="ctr"/>
                <a:r>
                  <a:rPr lang="vi-VN" sz="2800" b="0" i="0" dirty="0">
                    <a:solidFill>
                      <a:srgbClr val="2A252A"/>
                    </a:solidFill>
                    <a:effectLst/>
                    <a:latin typeface="+mj-lt"/>
                  </a:rPr>
                  <a:t>DƯƠNG</a:t>
                </a:r>
              </a:p>
            </p:txBody>
          </p:sp>
        </p:grpSp>
        <p:pic>
          <p:nvPicPr>
            <p:cNvPr id="49" name="Picture 48" descr="Diagram&#10;&#10;Description automatically generated">
              <a:extLst>
                <a:ext uri="{FF2B5EF4-FFF2-40B4-BE49-F238E27FC236}">
                  <a16:creationId xmlns:a16="http://schemas.microsoft.com/office/drawing/2014/main" id="{42FE0C19-0AF5-45D5-BADB-545509E79812}"/>
                </a:ext>
              </a:extLst>
            </p:cNvPr>
            <p:cNvPicPr>
              <a:picLocks noChangeAspect="1"/>
            </p:cNvPicPr>
            <p:nvPr/>
          </p:nvPicPr>
          <p:blipFill rotWithShape="1">
            <a:blip r:embed="rId14">
              <a:extLst>
                <a:ext uri="{BEBA8EAE-BF5A-486C-A8C5-ECC9F3942E4B}">
                  <a14:imgProps xmlns:a14="http://schemas.microsoft.com/office/drawing/2010/main">
                    <a14:imgLayer r:embed="rId8">
                      <a14:imgEffect>
                        <a14:backgroundRemoval t="10000" b="90000" l="63091" r="72274">
                          <a14:foregroundMark x1="64258" y1="76846" x2="64258" y2="76846"/>
                        </a14:backgroundRemoval>
                      </a14:imgEffect>
                    </a14:imgLayer>
                  </a14:imgProps>
                </a:ext>
                <a:ext uri="{28A0092B-C50C-407E-A947-70E740481C1C}">
                  <a14:useLocalDpi xmlns:a14="http://schemas.microsoft.com/office/drawing/2010/main" val="0"/>
                </a:ext>
              </a:extLst>
            </a:blip>
            <a:srcRect l="61943" r="26578"/>
            <a:stretch/>
          </p:blipFill>
          <p:spPr>
            <a:xfrm>
              <a:off x="11090010" y="2012106"/>
              <a:ext cx="544902" cy="2762740"/>
            </a:xfrm>
            <a:prstGeom prst="rect">
              <a:avLst/>
            </a:prstGeom>
          </p:spPr>
        </p:pic>
      </p:grpSp>
      <p:sp>
        <p:nvSpPr>
          <p:cNvPr id="69" name="Rectangle 68">
            <a:extLst>
              <a:ext uri="{FF2B5EF4-FFF2-40B4-BE49-F238E27FC236}">
                <a16:creationId xmlns:a16="http://schemas.microsoft.com/office/drawing/2014/main" id="{2BEB92B7-DEDA-484A-834F-2A71DCC02D0F}"/>
              </a:ext>
            </a:extLst>
          </p:cNvPr>
          <p:cNvSpPr/>
          <p:nvPr/>
        </p:nvSpPr>
        <p:spPr>
          <a:xfrm>
            <a:off x="0" y="5925670"/>
            <a:ext cx="12192000" cy="932329"/>
          </a:xfrm>
          <a:prstGeom prst="rect">
            <a:avLst/>
          </a:prstGeom>
          <a:solidFill>
            <a:srgbClr val="3DF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0" name="Picture 69">
            <a:extLst>
              <a:ext uri="{FF2B5EF4-FFF2-40B4-BE49-F238E27FC236}">
                <a16:creationId xmlns:a16="http://schemas.microsoft.com/office/drawing/2014/main" id="{4E2DDE6F-477A-4A0F-94AC-996F19547A5A}"/>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35741" b="78426" l="27448" r="51875">
                        <a14:foregroundMark x1="50156" y1="54907" x2="51042" y2="57037"/>
                        <a14:foregroundMark x1="51458" y1="56296" x2="51927" y2="57222"/>
                        <a14:foregroundMark x1="42083" y1="63889" x2="43229" y2="67963"/>
                        <a14:foregroundMark x1="39427" y1="78426" x2="39427" y2="78426"/>
                        <a14:foregroundMark x1="27865" y1="57685" x2="27865" y2="57685"/>
                        <a14:foregroundMark x1="28542" y1="52130" x2="28542" y2="52130"/>
                        <a14:foregroundMark x1="29323" y1="49167" x2="29323" y2="49167"/>
                        <a14:foregroundMark x1="30417" y1="46296" x2="30417" y2="46296"/>
                        <a14:foregroundMark x1="31302" y1="43796" x2="31302" y2="43796"/>
                        <a14:foregroundMark x1="32656" y1="42593" x2="32813" y2="42130"/>
                        <a14:foregroundMark x1="34844" y1="40556" x2="34844" y2="40556"/>
                        <a14:foregroundMark x1="36979" y1="38519" x2="36979" y2="38519"/>
                        <a14:foregroundMark x1="33542" y1="40926" x2="33542" y2="40926"/>
                        <a14:foregroundMark x1="29948" y1="47685" x2="29948" y2="47685"/>
                        <a14:foregroundMark x1="29583" y1="47685" x2="29583" y2="47685"/>
                        <a14:foregroundMark x1="28958" y1="50093" x2="28958" y2="50093"/>
                        <a14:foregroundMark x1="28802" y1="50833" x2="28802" y2="50833"/>
                      </a14:backgroundRemoval>
                    </a14:imgEffect>
                  </a14:imgLayer>
                </a14:imgProps>
              </a:ext>
            </a:extLst>
          </a:blip>
          <a:srcRect l="24486" t="30588" r="45587" b="17255"/>
          <a:stretch/>
        </p:blipFill>
        <p:spPr>
          <a:xfrm rot="20834145">
            <a:off x="-11236" y="5465432"/>
            <a:ext cx="1485854" cy="1456648"/>
          </a:xfrm>
          <a:prstGeom prst="rect">
            <a:avLst/>
          </a:prstGeom>
        </p:spPr>
      </p:pic>
      <p:grpSp>
        <p:nvGrpSpPr>
          <p:cNvPr id="71" name="Group 70">
            <a:extLst>
              <a:ext uri="{FF2B5EF4-FFF2-40B4-BE49-F238E27FC236}">
                <a16:creationId xmlns:a16="http://schemas.microsoft.com/office/drawing/2014/main" id="{F11E34AE-19EE-495C-926E-12A539BB75C7}"/>
              </a:ext>
            </a:extLst>
          </p:cNvPr>
          <p:cNvGrpSpPr/>
          <p:nvPr/>
        </p:nvGrpSpPr>
        <p:grpSpPr>
          <a:xfrm>
            <a:off x="8973774" y="5279230"/>
            <a:ext cx="3358960" cy="1595085"/>
            <a:chOff x="8921354" y="5331557"/>
            <a:chExt cx="3358960" cy="1595085"/>
          </a:xfrm>
        </p:grpSpPr>
        <p:pic>
          <p:nvPicPr>
            <p:cNvPr id="72" name="Picture 71">
              <a:extLst>
                <a:ext uri="{FF2B5EF4-FFF2-40B4-BE49-F238E27FC236}">
                  <a16:creationId xmlns:a16="http://schemas.microsoft.com/office/drawing/2014/main" id="{2819DC21-842C-4FF1-AD99-DBBBEC9C45ED}"/>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10523764" y="5331557"/>
              <a:ext cx="1756550" cy="1595085"/>
            </a:xfrm>
            <a:prstGeom prst="rect">
              <a:avLst/>
            </a:prstGeom>
          </p:spPr>
        </p:pic>
        <p:pic>
          <p:nvPicPr>
            <p:cNvPr id="73" name="Picture 72" descr="Diagram&#10;&#10;Description automatically generated">
              <a:extLst>
                <a:ext uri="{FF2B5EF4-FFF2-40B4-BE49-F238E27FC236}">
                  <a16:creationId xmlns:a16="http://schemas.microsoft.com/office/drawing/2014/main" id="{9C8FA8F0-87F4-4DDB-BB16-5BE09D0075C3}"/>
                </a:ext>
              </a:extLst>
            </p:cNvPr>
            <p:cNvPicPr>
              <a:picLocks noChangeAspect="1"/>
            </p:cNvPicPr>
            <p:nvPr/>
          </p:nvPicPr>
          <p:blipFill rotWithShape="1">
            <a:blip r:embed="rId19">
              <a:extLst>
                <a:ext uri="{BEBA8EAE-BF5A-486C-A8C5-ECC9F3942E4B}">
                  <a14:imgProps xmlns:a14="http://schemas.microsoft.com/office/drawing/2010/main">
                    <a14:imgLayer r:embed="rId8">
                      <a14:imgEffect>
                        <a14:backgroundRemoval t="7383" b="92282" l="43750" r="59375">
                          <a14:foregroundMark x1="51758" y1="7718" x2="51758" y2="7718"/>
                          <a14:foregroundMark x1="51367" y1="92282" x2="51563" y2="91275"/>
                        </a14:backgroundRemoval>
                      </a14:imgEffect>
                    </a14:imgLayer>
                  </a14:imgProps>
                </a:ext>
                <a:ext uri="{28A0092B-C50C-407E-A947-70E740481C1C}">
                  <a14:useLocalDpi xmlns:a14="http://schemas.microsoft.com/office/drawing/2010/main" val="0"/>
                </a:ext>
              </a:extLst>
            </a:blip>
            <a:srcRect l="41838" r="38373"/>
            <a:stretch/>
          </p:blipFill>
          <p:spPr>
            <a:xfrm rot="18702417">
              <a:off x="9858043" y="4896463"/>
              <a:ext cx="965071" cy="2838450"/>
            </a:xfrm>
            <a:prstGeom prst="rect">
              <a:avLst/>
            </a:prstGeom>
          </p:spPr>
        </p:pic>
      </p:grpSp>
      <p:sp>
        <p:nvSpPr>
          <p:cNvPr id="74" name="Rectangle 73">
            <a:extLst>
              <a:ext uri="{FF2B5EF4-FFF2-40B4-BE49-F238E27FC236}">
                <a16:creationId xmlns:a16="http://schemas.microsoft.com/office/drawing/2014/main" id="{ECDCD470-366E-4F7D-B982-0820FB1C6AB5}"/>
              </a:ext>
            </a:extLst>
          </p:cNvPr>
          <p:cNvSpPr/>
          <p:nvPr/>
        </p:nvSpPr>
        <p:spPr>
          <a:xfrm>
            <a:off x="-41161" y="6961957"/>
            <a:ext cx="12233161" cy="11524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5" name="Picture 74" descr="Text&#10;&#10;Description automatically generated">
            <a:extLst>
              <a:ext uri="{FF2B5EF4-FFF2-40B4-BE49-F238E27FC236}">
                <a16:creationId xmlns:a16="http://schemas.microsoft.com/office/drawing/2014/main" id="{BA1A92A6-89F7-4F2E-8696-09D4ECFE6B10}"/>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558774" y="-1960264"/>
            <a:ext cx="3105872" cy="1457689"/>
          </a:xfrm>
          <a:prstGeom prst="rect">
            <a:avLst/>
          </a:prstGeom>
        </p:spPr>
      </p:pic>
      <p:grpSp>
        <p:nvGrpSpPr>
          <p:cNvPr id="76" name="Group 75">
            <a:extLst>
              <a:ext uri="{FF2B5EF4-FFF2-40B4-BE49-F238E27FC236}">
                <a16:creationId xmlns:a16="http://schemas.microsoft.com/office/drawing/2014/main" id="{3C72788D-31F6-4F8F-8BFE-E8F83452F3F6}"/>
              </a:ext>
            </a:extLst>
          </p:cNvPr>
          <p:cNvGrpSpPr/>
          <p:nvPr/>
        </p:nvGrpSpPr>
        <p:grpSpPr>
          <a:xfrm>
            <a:off x="12541409" y="491741"/>
            <a:ext cx="7375259" cy="6286285"/>
            <a:chOff x="4856204" y="369111"/>
            <a:chExt cx="7080422" cy="6054813"/>
          </a:xfrm>
        </p:grpSpPr>
        <p:sp>
          <p:nvSpPr>
            <p:cNvPr id="77" name="Scroll: Horizontal 76">
              <a:extLst>
                <a:ext uri="{FF2B5EF4-FFF2-40B4-BE49-F238E27FC236}">
                  <a16:creationId xmlns:a16="http://schemas.microsoft.com/office/drawing/2014/main" id="{B92BBD2A-AD8B-42FE-8EDC-62EDF72FF978}"/>
                </a:ext>
              </a:extLst>
            </p:cNvPr>
            <p:cNvSpPr/>
            <p:nvPr/>
          </p:nvSpPr>
          <p:spPr>
            <a:xfrm rot="5400000">
              <a:off x="5369008" y="-143693"/>
              <a:ext cx="6054813" cy="7080422"/>
            </a:xfrm>
            <a:prstGeom prst="horizontalScroll">
              <a:avLst>
                <a:gd name="adj" fmla="val 8016"/>
              </a:avLst>
            </a:prstGeom>
            <a:solidFill>
              <a:schemeClr val="accent4">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a:extLst>
                <a:ext uri="{FF2B5EF4-FFF2-40B4-BE49-F238E27FC236}">
                  <a16:creationId xmlns:a16="http://schemas.microsoft.com/office/drawing/2014/main" id="{297CD8A3-E7FB-416E-A1F3-55AB2C41262A}"/>
                </a:ext>
              </a:extLst>
            </p:cNvPr>
            <p:cNvSpPr/>
            <p:nvPr/>
          </p:nvSpPr>
          <p:spPr>
            <a:xfrm>
              <a:off x="5564674" y="1087523"/>
              <a:ext cx="5605834" cy="4917861"/>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Isosceles Triangle 78">
              <a:extLst>
                <a:ext uri="{FF2B5EF4-FFF2-40B4-BE49-F238E27FC236}">
                  <a16:creationId xmlns:a16="http://schemas.microsoft.com/office/drawing/2014/main" id="{B021A28D-1AA9-4150-87D2-4B67448136F3}"/>
                </a:ext>
              </a:extLst>
            </p:cNvPr>
            <p:cNvSpPr/>
            <p:nvPr/>
          </p:nvSpPr>
          <p:spPr>
            <a:xfrm rot="5400000">
              <a:off x="5621462" y="2329576"/>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Isosceles Triangle 79">
              <a:extLst>
                <a:ext uri="{FF2B5EF4-FFF2-40B4-BE49-F238E27FC236}">
                  <a16:creationId xmlns:a16="http://schemas.microsoft.com/office/drawing/2014/main" id="{C33F6F80-A0EB-481B-AA6F-4B1989BCC925}"/>
                </a:ext>
              </a:extLst>
            </p:cNvPr>
            <p:cNvSpPr/>
            <p:nvPr/>
          </p:nvSpPr>
          <p:spPr>
            <a:xfrm>
              <a:off x="10002780" y="5737970"/>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Isosceles Triangle 80">
              <a:extLst>
                <a:ext uri="{FF2B5EF4-FFF2-40B4-BE49-F238E27FC236}">
                  <a16:creationId xmlns:a16="http://schemas.microsoft.com/office/drawing/2014/main" id="{E0DC7E8E-36E5-4D98-AA67-7A88CA691E1D}"/>
                </a:ext>
              </a:extLst>
            </p:cNvPr>
            <p:cNvSpPr/>
            <p:nvPr/>
          </p:nvSpPr>
          <p:spPr>
            <a:xfrm rot="10800000">
              <a:off x="9506876" y="1087523"/>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Isosceles Triangle 81">
              <a:extLst>
                <a:ext uri="{FF2B5EF4-FFF2-40B4-BE49-F238E27FC236}">
                  <a16:creationId xmlns:a16="http://schemas.microsoft.com/office/drawing/2014/main" id="{0C231E1D-CF99-4700-8D42-3BF55791A426}"/>
                </a:ext>
              </a:extLst>
            </p:cNvPr>
            <p:cNvSpPr/>
            <p:nvPr/>
          </p:nvSpPr>
          <p:spPr>
            <a:xfrm>
              <a:off x="6562395" y="5627725"/>
              <a:ext cx="128706" cy="423869"/>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Isosceles Triangle 82">
              <a:extLst>
                <a:ext uri="{FF2B5EF4-FFF2-40B4-BE49-F238E27FC236}">
                  <a16:creationId xmlns:a16="http://schemas.microsoft.com/office/drawing/2014/main" id="{A5F9A68C-51F7-4A8E-935F-709D8A43137F}"/>
                </a:ext>
              </a:extLst>
            </p:cNvPr>
            <p:cNvSpPr/>
            <p:nvPr/>
          </p:nvSpPr>
          <p:spPr>
            <a:xfrm rot="4271628">
              <a:off x="5571024" y="5684624"/>
              <a:ext cx="254714" cy="360765"/>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Isosceles Triangle 83">
              <a:extLst>
                <a:ext uri="{FF2B5EF4-FFF2-40B4-BE49-F238E27FC236}">
                  <a16:creationId xmlns:a16="http://schemas.microsoft.com/office/drawing/2014/main" id="{F102EB1A-2725-4EAE-930C-1BCD8D8DB8F4}"/>
                </a:ext>
              </a:extLst>
            </p:cNvPr>
            <p:cNvSpPr/>
            <p:nvPr/>
          </p:nvSpPr>
          <p:spPr>
            <a:xfrm rot="16200000">
              <a:off x="10964152" y="2659221"/>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Isosceles Triangle 84">
              <a:extLst>
                <a:ext uri="{FF2B5EF4-FFF2-40B4-BE49-F238E27FC236}">
                  <a16:creationId xmlns:a16="http://schemas.microsoft.com/office/drawing/2014/main" id="{270285EB-8930-4393-BAD0-A92877029F39}"/>
                </a:ext>
              </a:extLst>
            </p:cNvPr>
            <p:cNvSpPr/>
            <p:nvPr/>
          </p:nvSpPr>
          <p:spPr>
            <a:xfrm rot="16200000">
              <a:off x="10917771" y="3135787"/>
              <a:ext cx="126165" cy="387849"/>
            </a:xfrm>
            <a:prstGeom prst="triangle">
              <a:avLst>
                <a:gd name="adj" fmla="val 47222"/>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Isosceles Triangle 85">
              <a:extLst>
                <a:ext uri="{FF2B5EF4-FFF2-40B4-BE49-F238E27FC236}">
                  <a16:creationId xmlns:a16="http://schemas.microsoft.com/office/drawing/2014/main" id="{8FA5A563-2F90-429B-8887-9092FAADC75B}"/>
                </a:ext>
              </a:extLst>
            </p:cNvPr>
            <p:cNvSpPr/>
            <p:nvPr/>
          </p:nvSpPr>
          <p:spPr>
            <a:xfrm rot="10800000">
              <a:off x="7650461" y="1087523"/>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87" name="Picture 86" descr="Diagram&#10;&#10;Description automatically generated">
            <a:extLst>
              <a:ext uri="{FF2B5EF4-FFF2-40B4-BE49-F238E27FC236}">
                <a16:creationId xmlns:a16="http://schemas.microsoft.com/office/drawing/2014/main" id="{8A221FF9-33BB-436C-BE0D-7E6F0A5C6BB4}"/>
              </a:ext>
            </a:extLst>
          </p:cNvPr>
          <p:cNvPicPr>
            <a:picLocks noChangeAspect="1"/>
          </p:cNvPicPr>
          <p:nvPr/>
        </p:nvPicPr>
        <p:blipFill rotWithShape="1">
          <a:blip r:embed="rId19">
            <a:extLst>
              <a:ext uri="{BEBA8EAE-BF5A-486C-A8C5-ECC9F3942E4B}">
                <a14:imgProps xmlns:a14="http://schemas.microsoft.com/office/drawing/2010/main">
                  <a14:imgLayer r:embed="rId8">
                    <a14:imgEffect>
                      <a14:backgroundRemoval t="7383" b="92282" l="43750" r="59375">
                        <a14:foregroundMark x1="51758" y1="7718" x2="51758" y2="7718"/>
                        <a14:foregroundMark x1="51367" y1="92282" x2="51563" y2="91275"/>
                      </a14:backgroundRemoval>
                    </a14:imgEffect>
                  </a14:imgLayer>
                </a14:imgProps>
              </a:ext>
              <a:ext uri="{28A0092B-C50C-407E-A947-70E740481C1C}">
                <a14:useLocalDpi xmlns:a14="http://schemas.microsoft.com/office/drawing/2010/main" val="0"/>
              </a:ext>
            </a:extLst>
          </a:blip>
          <a:srcRect l="41838" r="38373"/>
          <a:stretch/>
        </p:blipFill>
        <p:spPr>
          <a:xfrm rot="723616">
            <a:off x="13485970" y="7999730"/>
            <a:ext cx="965071" cy="2838450"/>
          </a:xfrm>
          <a:prstGeom prst="rect">
            <a:avLst/>
          </a:prstGeom>
        </p:spPr>
      </p:pic>
      <p:pic>
        <p:nvPicPr>
          <p:cNvPr id="88" name="Picture 87" descr="A picture containing text&#10;&#10;Description automatically generated">
            <a:extLst>
              <a:ext uri="{FF2B5EF4-FFF2-40B4-BE49-F238E27FC236}">
                <a16:creationId xmlns:a16="http://schemas.microsoft.com/office/drawing/2014/main" id="{5D3C44E6-9EB9-4C54-BD80-BD20BB27FC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97896" y="5735028"/>
            <a:ext cx="1122972" cy="1122972"/>
          </a:xfrm>
          <a:prstGeom prst="rect">
            <a:avLst/>
          </a:prstGeom>
        </p:spPr>
      </p:pic>
      <p:pic>
        <p:nvPicPr>
          <p:cNvPr id="89" name="Picture 88" descr="A picture containing vector graphics&#10;&#10;Description automatically generated">
            <a:extLst>
              <a:ext uri="{FF2B5EF4-FFF2-40B4-BE49-F238E27FC236}">
                <a16:creationId xmlns:a16="http://schemas.microsoft.com/office/drawing/2014/main" id="{7BC065B9-5FFE-4B60-BEA0-6A6732AFA1AB}"/>
              </a:ext>
            </a:extLst>
          </p:cNvPr>
          <p:cNvPicPr>
            <a:picLocks noChangeAspect="1"/>
          </p:cNvPicPr>
          <p:nvPr/>
        </p:nvPicPr>
        <p:blipFill rotWithShape="1">
          <a:blip r:embed="rId21">
            <a:extLst>
              <a:ext uri="{28A0092B-C50C-407E-A947-70E740481C1C}">
                <a14:useLocalDpi xmlns:a14="http://schemas.microsoft.com/office/drawing/2010/main" val="0"/>
              </a:ext>
            </a:extLst>
          </a:blip>
          <a:srcRect r="47060"/>
          <a:stretch/>
        </p:blipFill>
        <p:spPr>
          <a:xfrm>
            <a:off x="-2871861" y="3393476"/>
            <a:ext cx="2089560" cy="3200318"/>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C96A1A1B-6A55-4038-A396-EAF9BCB5F47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045075" y="5849008"/>
            <a:ext cx="814385" cy="988624"/>
          </a:xfrm>
          <a:prstGeom prst="rect">
            <a:avLst/>
          </a:prstGeom>
        </p:spPr>
      </p:pic>
      <p:sp>
        <p:nvSpPr>
          <p:cNvPr id="91" name="TextBox 90">
            <a:extLst>
              <a:ext uri="{FF2B5EF4-FFF2-40B4-BE49-F238E27FC236}">
                <a16:creationId xmlns:a16="http://schemas.microsoft.com/office/drawing/2014/main" id="{DFF3A7A4-C93B-4E5D-8349-7074C54577DD}"/>
              </a:ext>
            </a:extLst>
          </p:cNvPr>
          <p:cNvSpPr txBox="1"/>
          <p:nvPr/>
        </p:nvSpPr>
        <p:spPr>
          <a:xfrm>
            <a:off x="-4789576" y="1590098"/>
            <a:ext cx="4807510" cy="923330"/>
          </a:xfrm>
          <a:prstGeom prst="rect">
            <a:avLst/>
          </a:prstGeom>
          <a:noFill/>
        </p:spPr>
        <p:txBody>
          <a:bodyPr wrap="square" rtlCol="0">
            <a:spAutoFit/>
          </a:bodyPr>
          <a:lstStyle/>
          <a:p>
            <a:pPr algn="ctr"/>
            <a:r>
              <a:rPr lang="en-US" sz="5400" b="1">
                <a:ln w="12700">
                  <a:solidFill>
                    <a:sysClr val="windowText" lastClr="000000"/>
                  </a:solidFill>
                </a:ln>
                <a:solidFill>
                  <a:srgbClr val="D45641"/>
                </a:solidFill>
                <a:latin typeface="Lobster" panose="00000500000000000000" pitchFamily="2" charset="0"/>
              </a:rPr>
              <a:t>Nội dung bài học</a:t>
            </a:r>
            <a:endParaRPr lang="vi-VN" sz="5400" b="1">
              <a:ln w="12700">
                <a:solidFill>
                  <a:sysClr val="windowText" lastClr="000000"/>
                </a:solidFill>
              </a:ln>
              <a:solidFill>
                <a:srgbClr val="D45641"/>
              </a:solidFill>
              <a:latin typeface="Lobster" panose="00000500000000000000" pitchFamily="2" charset="0"/>
            </a:endParaRPr>
          </a:p>
        </p:txBody>
      </p:sp>
      <p:pic>
        <p:nvPicPr>
          <p:cNvPr id="92" name="Picture 91" descr="A picture containing vector graphics&#10;&#10;Description automatically generated">
            <a:extLst>
              <a:ext uri="{FF2B5EF4-FFF2-40B4-BE49-F238E27FC236}">
                <a16:creationId xmlns:a16="http://schemas.microsoft.com/office/drawing/2014/main" id="{AE4B274A-4ECC-492B-AFEC-B8AF0844BF54}"/>
              </a:ext>
            </a:extLst>
          </p:cNvPr>
          <p:cNvPicPr>
            <a:picLocks noChangeAspect="1"/>
          </p:cNvPicPr>
          <p:nvPr/>
        </p:nvPicPr>
        <p:blipFill rotWithShape="1">
          <a:blip r:embed="rId21">
            <a:extLst>
              <a:ext uri="{28A0092B-C50C-407E-A947-70E740481C1C}">
                <a14:useLocalDpi xmlns:a14="http://schemas.microsoft.com/office/drawing/2010/main" val="0"/>
              </a:ext>
            </a:extLst>
          </a:blip>
          <a:srcRect l="53275"/>
          <a:stretch/>
        </p:blipFill>
        <p:spPr>
          <a:xfrm>
            <a:off x="13291771" y="4020224"/>
            <a:ext cx="1844264" cy="3200318"/>
          </a:xfrm>
          <a:prstGeom prst="rect">
            <a:avLst/>
          </a:prstGeom>
        </p:spPr>
      </p:pic>
    </p:spTree>
    <p:extLst>
      <p:ext uri="{BB962C8B-B14F-4D97-AF65-F5344CB8AC3E}">
        <p14:creationId xmlns:p14="http://schemas.microsoft.com/office/powerpoint/2010/main" val="12942907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20000" fill="hold"/>
                                        <p:tgtEl>
                                          <p:spTgt spid="5"/>
                                        </p:tgtEl>
                                      </p:cBhvr>
                                      <p:by x="150000" y="150000"/>
                                    </p:animScale>
                                  </p:childTnLst>
                                </p:cTn>
                              </p:par>
                              <p:par>
                                <p:cTn id="7" presetID="2" presetClass="entr" presetSubtype="1" decel="10000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0-#ppt_h/2"/>
                                          </p:val>
                                        </p:tav>
                                        <p:tav tm="100000">
                                          <p:val>
                                            <p:strVal val="#ppt_y"/>
                                          </p:val>
                                        </p:tav>
                                      </p:tavLst>
                                    </p:anim>
                                  </p:childTnLst>
                                </p:cTn>
                              </p:par>
                              <p:par>
                                <p:cTn id="11" presetID="2" presetClass="entr" presetSubtype="8" decel="100000"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500"/>
                                  </p:stCondLst>
                                  <p:iterate type="lt">
                                    <p:tmAbs val="80"/>
                                  </p:iterate>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0" presetClass="entr" presetSubtype="0" fill="hold" nodeType="with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6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nodeType="withEffect">
                                  <p:stCondLst>
                                    <p:cond delay="7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8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2" presetClass="entr" presetSubtype="4" decel="10000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1000" fill="hold"/>
                                        <p:tgtEl>
                                          <p:spTgt spid="69"/>
                                        </p:tgtEl>
                                        <p:attrNameLst>
                                          <p:attrName>ppt_x</p:attrName>
                                        </p:attrNameLst>
                                      </p:cBhvr>
                                      <p:tavLst>
                                        <p:tav tm="0">
                                          <p:val>
                                            <p:strVal val="#ppt_x"/>
                                          </p:val>
                                        </p:tav>
                                        <p:tav tm="100000">
                                          <p:val>
                                            <p:strVal val="#ppt_x"/>
                                          </p:val>
                                        </p:tav>
                                      </p:tavLst>
                                    </p:anim>
                                    <p:anim calcmode="lin" valueType="num">
                                      <p:cBhvr additive="base">
                                        <p:cTn id="32" dur="1000" fill="hold"/>
                                        <p:tgtEl>
                                          <p:spTgt spid="69"/>
                                        </p:tgtEl>
                                        <p:attrNameLst>
                                          <p:attrName>ppt_y</p:attrName>
                                        </p:attrNameLst>
                                      </p:cBhvr>
                                      <p:tavLst>
                                        <p:tav tm="0">
                                          <p:val>
                                            <p:strVal val="1+#ppt_h/2"/>
                                          </p:val>
                                        </p:tav>
                                        <p:tav tm="100000">
                                          <p:val>
                                            <p:strVal val="#ppt_y"/>
                                          </p:val>
                                        </p:tav>
                                      </p:tavLst>
                                    </p:anim>
                                  </p:childTnLst>
                                </p:cTn>
                              </p:par>
                              <p:par>
                                <p:cTn id="33" presetID="2" presetClass="entr" presetSubtype="2" decel="100000" fill="hold" nodeType="withEffect">
                                  <p:stCondLst>
                                    <p:cond delay="20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1000" fill="hold"/>
                                        <p:tgtEl>
                                          <p:spTgt spid="71"/>
                                        </p:tgtEl>
                                        <p:attrNameLst>
                                          <p:attrName>ppt_x</p:attrName>
                                        </p:attrNameLst>
                                      </p:cBhvr>
                                      <p:tavLst>
                                        <p:tav tm="0">
                                          <p:val>
                                            <p:strVal val="1+#ppt_w/2"/>
                                          </p:val>
                                        </p:tav>
                                        <p:tav tm="100000">
                                          <p:val>
                                            <p:strVal val="#ppt_x"/>
                                          </p:val>
                                        </p:tav>
                                      </p:tavLst>
                                    </p:anim>
                                    <p:anim calcmode="lin" valueType="num">
                                      <p:cBhvr additive="base">
                                        <p:cTn id="36" dur="1000" fill="hold"/>
                                        <p:tgtEl>
                                          <p:spTgt spid="71"/>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300"/>
                                  </p:stCondLst>
                                  <p:childTnLst>
                                    <p:set>
                                      <p:cBhvr>
                                        <p:cTn id="38" dur="1" fill="hold">
                                          <p:stCondLst>
                                            <p:cond delay="0"/>
                                          </p:stCondLst>
                                        </p:cTn>
                                        <p:tgtEl>
                                          <p:spTgt spid="70"/>
                                        </p:tgtEl>
                                        <p:attrNameLst>
                                          <p:attrName>style.visibility</p:attrName>
                                        </p:attrNameLst>
                                      </p:cBhvr>
                                      <p:to>
                                        <p:strVal val="visible"/>
                                      </p:to>
                                    </p:set>
                                    <p:anim calcmode="lin" valueType="num">
                                      <p:cBhvr additive="base">
                                        <p:cTn id="39" dur="1000" fill="hold"/>
                                        <p:tgtEl>
                                          <p:spTgt spid="70"/>
                                        </p:tgtEl>
                                        <p:attrNameLst>
                                          <p:attrName>ppt_x</p:attrName>
                                        </p:attrNameLst>
                                      </p:cBhvr>
                                      <p:tavLst>
                                        <p:tav tm="0">
                                          <p:val>
                                            <p:strVal val="0-#ppt_w/2"/>
                                          </p:val>
                                        </p:tav>
                                        <p:tav tm="100000">
                                          <p:val>
                                            <p:strVal val="#ppt_x"/>
                                          </p:val>
                                        </p:tav>
                                      </p:tavLst>
                                    </p:anim>
                                    <p:anim calcmode="lin" valueType="num">
                                      <p:cBhvr additive="base">
                                        <p:cTn id="40" dur="10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F6675F-F427-46D7-8DE9-B874C3B5A0F4}"/>
              </a:ext>
            </a:extLst>
          </p:cNvPr>
          <p:cNvSpPr/>
          <p:nvPr/>
        </p:nvSpPr>
        <p:spPr>
          <a:xfrm>
            <a:off x="0" y="-10155"/>
            <a:ext cx="12192000" cy="6858000"/>
          </a:xfrm>
          <a:prstGeom prst="rect">
            <a:avLst/>
          </a:prstGeom>
          <a:solidFill>
            <a:srgbClr val="F9C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9" name="Picture 8" descr="Shape, square&#10;&#10;Description automatically generated">
            <a:extLst>
              <a:ext uri="{FF2B5EF4-FFF2-40B4-BE49-F238E27FC236}">
                <a16:creationId xmlns:a16="http://schemas.microsoft.com/office/drawing/2014/main" id="{78887E20-F5ED-4DC0-A588-0B983C325A27}"/>
              </a:ext>
            </a:extLst>
          </p:cNvPr>
          <p:cNvPicPr>
            <a:picLocks noChangeAspect="1"/>
          </p:cNvPicPr>
          <p:nvPr/>
        </p:nvPicPr>
        <p:blipFill rotWithShape="1">
          <a:blip r:embed="rId3">
            <a:extLst>
              <a:ext uri="{28A0092B-C50C-407E-A947-70E740481C1C}">
                <a14:useLocalDpi xmlns:a14="http://schemas.microsoft.com/office/drawing/2010/main" val="0"/>
              </a:ext>
            </a:extLst>
          </a:blip>
          <a:srcRect l="32173" t="27730" r="33370" b="30725"/>
          <a:stretch/>
        </p:blipFill>
        <p:spPr>
          <a:xfrm>
            <a:off x="1" y="1"/>
            <a:ext cx="1709530" cy="1159460"/>
          </a:xfrm>
          <a:prstGeom prst="rect">
            <a:avLst/>
          </a:prstGeom>
        </p:spPr>
      </p:pic>
      <p:pic>
        <p:nvPicPr>
          <p:cNvPr id="10" name="Picture 9" descr="Text&#10;&#10;Description automatically generated">
            <a:extLst>
              <a:ext uri="{FF2B5EF4-FFF2-40B4-BE49-F238E27FC236}">
                <a16:creationId xmlns:a16="http://schemas.microsoft.com/office/drawing/2014/main" id="{72E107B9-1963-4D08-AE6F-6CE5B033F466}"/>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10015870" y="0"/>
            <a:ext cx="2176130" cy="1021330"/>
          </a:xfrm>
          <a:prstGeom prst="rect">
            <a:avLst/>
          </a:prstGeom>
        </p:spPr>
      </p:pic>
      <p:sp>
        <p:nvSpPr>
          <p:cNvPr id="11" name="TextBox 10">
            <a:extLst>
              <a:ext uri="{FF2B5EF4-FFF2-40B4-BE49-F238E27FC236}">
                <a16:creationId xmlns:a16="http://schemas.microsoft.com/office/drawing/2014/main" id="{47FD33C0-9E6F-4EE3-911D-219959B35393}"/>
              </a:ext>
            </a:extLst>
          </p:cNvPr>
          <p:cNvSpPr txBox="1"/>
          <p:nvPr/>
        </p:nvSpPr>
        <p:spPr>
          <a:xfrm>
            <a:off x="1709531" y="164232"/>
            <a:ext cx="9872869" cy="830997"/>
          </a:xfrm>
          <a:prstGeom prst="rect">
            <a:avLst/>
          </a:prstGeom>
          <a:noFill/>
        </p:spPr>
        <p:txBody>
          <a:bodyPr wrap="square" rtlCol="0">
            <a:spAutoFit/>
          </a:bodyPr>
          <a:lstStyle/>
          <a:p>
            <a:r>
              <a:rPr lang="en-US" sz="4800" dirty="0" err="1">
                <a:solidFill>
                  <a:srgbClr val="2A252A"/>
                </a:solidFill>
                <a:latin typeface="Bree Serif" panose="02000503040000020004" pitchFamily="50" charset="0"/>
              </a:rPr>
              <a:t>Kết</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quả</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thực</a:t>
            </a:r>
            <a:r>
              <a:rPr lang="en-US" sz="4800" dirty="0">
                <a:solidFill>
                  <a:srgbClr val="2A252A"/>
                </a:solidFill>
                <a:latin typeface="Bree Serif" panose="02000503040000020004" pitchFamily="50" charset="0"/>
              </a:rPr>
              <a:t> </a:t>
            </a:r>
            <a:r>
              <a:rPr lang="en-US" sz="4800" dirty="0" err="1">
                <a:solidFill>
                  <a:srgbClr val="2A252A"/>
                </a:solidFill>
                <a:latin typeface="Bree Serif" panose="02000503040000020004" pitchFamily="50" charset="0"/>
              </a:rPr>
              <a:t>nghiệm</a:t>
            </a:r>
            <a:r>
              <a:rPr lang="en-US" sz="4800" dirty="0">
                <a:solidFill>
                  <a:srgbClr val="2A252A"/>
                </a:solidFill>
                <a:latin typeface="Bree Serif" panose="02000503040000020004" pitchFamily="50" charset="0"/>
              </a:rPr>
              <a:t> (Demo)</a:t>
            </a:r>
            <a:endParaRPr lang="vi-VN" sz="4800" dirty="0">
              <a:solidFill>
                <a:srgbClr val="2A252A"/>
              </a:solidFill>
              <a:latin typeface="Bree Serif" panose="02000503040000020004" pitchFamily="50" charset="0"/>
            </a:endParaRPr>
          </a:p>
        </p:txBody>
      </p:sp>
      <p:sp>
        <p:nvSpPr>
          <p:cNvPr id="7" name="Text 1">
            <a:extLst>
              <a:ext uri="{FF2B5EF4-FFF2-40B4-BE49-F238E27FC236}">
                <a16:creationId xmlns:a16="http://schemas.microsoft.com/office/drawing/2014/main" id="{00F7C38E-E0D5-4925-B7AD-BA88BFD961C7}"/>
              </a:ext>
            </a:extLst>
          </p:cNvPr>
          <p:cNvSpPr/>
          <p:nvPr/>
        </p:nvSpPr>
        <p:spPr>
          <a:xfrm>
            <a:off x="0" y="608766"/>
            <a:ext cx="13325951" cy="298133"/>
          </a:xfrm>
          <a:prstGeom prst="rect">
            <a:avLst/>
          </a:prstGeom>
          <a:noFill/>
          <a:ln/>
        </p:spPr>
        <p:txBody>
          <a:bodyPr wrap="none" lIns="0" tIns="0" rIns="0" bIns="0" rtlCol="0" anchor="t"/>
          <a:lstStyle/>
          <a:p>
            <a:pPr marL="0" indent="0" algn="l">
              <a:lnSpc>
                <a:spcPts val="2300"/>
              </a:lnSpc>
              <a:buNone/>
            </a:pPr>
            <a:endParaRPr lang="en-US" sz="1450" dirty="0"/>
          </a:p>
        </p:txBody>
      </p:sp>
      <p:sp>
        <p:nvSpPr>
          <p:cNvPr id="12" name="Text 1">
            <a:extLst>
              <a:ext uri="{FF2B5EF4-FFF2-40B4-BE49-F238E27FC236}">
                <a16:creationId xmlns:a16="http://schemas.microsoft.com/office/drawing/2014/main" id="{E1EE33A8-20CD-4608-BC08-D8DC782083DC}"/>
              </a:ext>
            </a:extLst>
          </p:cNvPr>
          <p:cNvSpPr/>
          <p:nvPr/>
        </p:nvSpPr>
        <p:spPr>
          <a:xfrm>
            <a:off x="152768" y="1102961"/>
            <a:ext cx="11743859" cy="725805"/>
          </a:xfrm>
          <a:prstGeom prst="rect">
            <a:avLst/>
          </a:prstGeom>
          <a:noFill/>
          <a:ln/>
        </p:spPr>
        <p:txBody>
          <a:bodyPr wrap="square" lIns="0" tIns="0" rIns="0" bIns="0" rtlCol="0" anchor="t"/>
          <a:lstStyle/>
          <a:p>
            <a:pPr>
              <a:lnSpc>
                <a:spcPts val="2850"/>
              </a:lnSpc>
            </a:pPr>
            <a:r>
              <a:rPr lang="vi-VN" sz="1750" dirty="0">
                <a:solidFill>
                  <a:srgbClr val="7F6000"/>
                </a:solidFill>
                <a:latin typeface="Nunito" pitchFamily="2" charset="0"/>
                <a:ea typeface="Roboto" pitchFamily="34" charset="-122"/>
                <a:cs typeface="Roboto" pitchFamily="34" charset="-120"/>
              </a:rPr>
              <a:t>Dưới đây là một số hình ảnh minh họa kết quả chạy câu lệnh SQL trên SQL Server Management Studio (SSMS), cho thấy khả năng trích xuất dữ liệu và tạo báo cáo của hệ thống.</a:t>
            </a:r>
          </a:p>
        </p:txBody>
      </p:sp>
      <p:sp>
        <p:nvSpPr>
          <p:cNvPr id="21" name="Text 10">
            <a:extLst>
              <a:ext uri="{FF2B5EF4-FFF2-40B4-BE49-F238E27FC236}">
                <a16:creationId xmlns:a16="http://schemas.microsoft.com/office/drawing/2014/main" id="{785EED24-54CA-4183-88C5-B89BE0145DFE}"/>
              </a:ext>
            </a:extLst>
          </p:cNvPr>
          <p:cNvSpPr/>
          <p:nvPr/>
        </p:nvSpPr>
        <p:spPr>
          <a:xfrm>
            <a:off x="152769" y="5664841"/>
            <a:ext cx="11847554" cy="725805"/>
          </a:xfrm>
          <a:prstGeom prst="rect">
            <a:avLst/>
          </a:prstGeom>
          <a:noFill/>
          <a:ln/>
        </p:spPr>
        <p:txBody>
          <a:bodyPr wrap="square" lIns="0" tIns="0" rIns="0" bIns="0" rtlCol="0" anchor="t"/>
          <a:lstStyle/>
          <a:p>
            <a:pPr>
              <a:lnSpc>
                <a:spcPts val="2850"/>
              </a:lnSpc>
            </a:pPr>
            <a:r>
              <a:rPr lang="en-US" sz="1750" dirty="0">
                <a:solidFill>
                  <a:srgbClr val="7F6000"/>
                </a:solidFill>
                <a:latin typeface="Nunito Black" pitchFamily="2" charset="0"/>
                <a:ea typeface="Roboto" pitchFamily="34" charset="-122"/>
                <a:cs typeface="Roboto" pitchFamily="34" charset="-120"/>
              </a:rPr>
              <a:t>Minh </a:t>
            </a:r>
            <a:r>
              <a:rPr lang="en-US" sz="1750" dirty="0" err="1">
                <a:solidFill>
                  <a:srgbClr val="7F6000"/>
                </a:solidFill>
                <a:latin typeface="Nunito Black" pitchFamily="2" charset="0"/>
                <a:ea typeface="Roboto" pitchFamily="34" charset="-122"/>
                <a:cs typeface="Roboto" pitchFamily="34" charset="-120"/>
              </a:rPr>
              <a:t>họa</a:t>
            </a:r>
            <a:r>
              <a:rPr lang="en-US" sz="1750" dirty="0">
                <a:solidFill>
                  <a:srgbClr val="7F6000"/>
                </a:solidFill>
                <a:latin typeface="Nunito Black" pitchFamily="2" charset="0"/>
                <a:ea typeface="Roboto" pitchFamily="34" charset="-122"/>
                <a:cs typeface="Roboto" pitchFamily="34" charset="-120"/>
              </a:rPr>
              <a:t> </a:t>
            </a:r>
            <a:r>
              <a:rPr lang="en-US" sz="1750" dirty="0" err="1">
                <a:solidFill>
                  <a:srgbClr val="7F6000"/>
                </a:solidFill>
                <a:latin typeface="Nunito Black" pitchFamily="2" charset="0"/>
                <a:ea typeface="Roboto" pitchFamily="34" charset="-122"/>
                <a:cs typeface="Roboto" pitchFamily="34" charset="-120"/>
              </a:rPr>
              <a:t>trực</a:t>
            </a:r>
            <a:r>
              <a:rPr lang="en-US" sz="1750" dirty="0">
                <a:solidFill>
                  <a:srgbClr val="7F6000"/>
                </a:solidFill>
                <a:latin typeface="Nunito Black" pitchFamily="2" charset="0"/>
                <a:ea typeface="Roboto" pitchFamily="34" charset="-122"/>
                <a:cs typeface="Roboto" pitchFamily="34" charset="-120"/>
              </a:rPr>
              <a:t> </a:t>
            </a:r>
            <a:r>
              <a:rPr lang="en-US" sz="1750" dirty="0" err="1">
                <a:solidFill>
                  <a:srgbClr val="7F6000"/>
                </a:solidFill>
                <a:latin typeface="Nunito Black" pitchFamily="2" charset="0"/>
                <a:ea typeface="Roboto" pitchFamily="34" charset="-122"/>
                <a:cs typeface="Roboto" pitchFamily="34" charset="-120"/>
              </a:rPr>
              <a:t>quan</a:t>
            </a:r>
            <a:r>
              <a:rPr lang="en-US" sz="1750" dirty="0">
                <a:solidFill>
                  <a:srgbClr val="7F6000"/>
                </a:solidFill>
                <a:latin typeface="Nunito Black"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các</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bảng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kết</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quả</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doanh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thu</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năm</a:t>
            </a:r>
            <a:r>
              <a:rPr lang="en-US" sz="1750" dirty="0">
                <a:solidFill>
                  <a:srgbClr val="7F6000"/>
                </a:solidFill>
                <a:latin typeface="Nunito" pitchFamily="2" charset="0"/>
                <a:ea typeface="Roboto" pitchFamily="34" charset="-122"/>
                <a:cs typeface="Roboto" pitchFamily="34" charset="-120"/>
              </a:rPr>
              <a:t> 2025 </a:t>
            </a:r>
            <a:r>
              <a:rPr lang="en-US" sz="1750" dirty="0" err="1">
                <a:solidFill>
                  <a:srgbClr val="7F6000"/>
                </a:solidFill>
                <a:latin typeface="Nunito" pitchFamily="2" charset="0"/>
                <a:ea typeface="Roboto" pitchFamily="34" charset="-122"/>
                <a:cs typeface="Roboto" pitchFamily="34" charset="-120"/>
              </a:rPr>
              <a:t>và</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danh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sách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khách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hàng</a:t>
            </a:r>
            <a:r>
              <a:rPr lang="en-US" sz="1750" dirty="0">
                <a:solidFill>
                  <a:srgbClr val="7F6000"/>
                </a:solidFill>
                <a:latin typeface="Nunito" pitchFamily="2" charset="0"/>
                <a:ea typeface="Roboto" pitchFamily="34" charset="-122"/>
                <a:cs typeface="Roboto" pitchFamily="34" charset="-120"/>
              </a:rPr>
              <a:t> VIP, </a:t>
            </a:r>
            <a:r>
              <a:rPr lang="en-US" sz="1750" dirty="0" err="1">
                <a:solidFill>
                  <a:srgbClr val="7F6000"/>
                </a:solidFill>
                <a:latin typeface="Nunito" pitchFamily="2" charset="0"/>
                <a:ea typeface="Roboto" pitchFamily="34" charset="-122"/>
                <a:cs typeface="Roboto" pitchFamily="34" charset="-120"/>
              </a:rPr>
              <a:t>chứng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minh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hệ</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thống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có</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khả</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năng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cung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cấp</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thông</a:t>
            </a:r>
            <a:r>
              <a:rPr lang="en-US" sz="1750" dirty="0">
                <a:solidFill>
                  <a:srgbClr val="7F6000"/>
                </a:solidFill>
                <a:latin typeface="Nunito" pitchFamily="2" charset="0"/>
                <a:ea typeface="Roboto" pitchFamily="34" charset="-122"/>
                <a:cs typeface="Roboto" pitchFamily="34" charset="-120"/>
              </a:rPr>
              <a:t> tin chi </a:t>
            </a:r>
            <a:r>
              <a:rPr lang="en-US" sz="1750" dirty="0" err="1">
                <a:solidFill>
                  <a:srgbClr val="7F6000"/>
                </a:solidFill>
                <a:latin typeface="Nunito" pitchFamily="2" charset="0"/>
                <a:ea typeface="Roboto" pitchFamily="34" charset="-122"/>
                <a:cs typeface="Roboto" pitchFamily="34" charset="-120"/>
              </a:rPr>
              <a:t>tiết</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và</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hữu</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ích</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cho</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phòng</a:t>
            </a:r>
            <a:r>
              <a:rPr lang="en-US" sz="1750" dirty="0">
                <a:solidFill>
                  <a:srgbClr val="7F6000"/>
                </a:solidFill>
                <a:latin typeface="Nunito" pitchFamily="2" charset="0"/>
                <a:ea typeface="Roboto" pitchFamily="34" charset="-122"/>
                <a:cs typeface="Roboto" pitchFamily="34" charset="-120"/>
              </a:rPr>
              <a:t> </a:t>
            </a:r>
            <a:r>
              <a:rPr lang="en-US" sz="1750" dirty="0" err="1">
                <a:solidFill>
                  <a:srgbClr val="7F6000"/>
                </a:solidFill>
                <a:latin typeface="Nunito" pitchFamily="2" charset="0"/>
                <a:ea typeface="Roboto" pitchFamily="34" charset="-122"/>
                <a:cs typeface="Roboto" pitchFamily="34" charset="-120"/>
              </a:rPr>
              <a:t>khám</a:t>
            </a:r>
            <a:r>
              <a:rPr lang="en-US" sz="1750" dirty="0">
                <a:solidFill>
                  <a:srgbClr val="7F6000"/>
                </a:solidFill>
                <a:latin typeface="Nunito" pitchFamily="2" charset="0"/>
                <a:ea typeface="Roboto" pitchFamily="34" charset="-122"/>
                <a:cs typeface="Roboto" pitchFamily="34" charset="-120"/>
              </a:rPr>
              <a:t>.</a:t>
            </a:r>
          </a:p>
        </p:txBody>
      </p:sp>
      <p:pic>
        <p:nvPicPr>
          <p:cNvPr id="2" name="Picture 1">
            <a:extLst>
              <a:ext uri="{FF2B5EF4-FFF2-40B4-BE49-F238E27FC236}">
                <a16:creationId xmlns:a16="http://schemas.microsoft.com/office/drawing/2014/main" id="{6259E333-C010-4568-8AC4-685E3D906AF0}"/>
              </a:ext>
            </a:extLst>
          </p:cNvPr>
          <p:cNvPicPr>
            <a:picLocks noChangeAspect="1"/>
          </p:cNvPicPr>
          <p:nvPr/>
        </p:nvPicPr>
        <p:blipFill>
          <a:blip r:embed="rId5"/>
          <a:stretch>
            <a:fillRect/>
          </a:stretch>
        </p:blipFill>
        <p:spPr>
          <a:xfrm>
            <a:off x="191677" y="1878542"/>
            <a:ext cx="5824320" cy="3786299"/>
          </a:xfrm>
          <a:prstGeom prst="rect">
            <a:avLst/>
          </a:prstGeom>
        </p:spPr>
      </p:pic>
      <p:pic>
        <p:nvPicPr>
          <p:cNvPr id="3" name="Picture 2">
            <a:extLst>
              <a:ext uri="{FF2B5EF4-FFF2-40B4-BE49-F238E27FC236}">
                <a16:creationId xmlns:a16="http://schemas.microsoft.com/office/drawing/2014/main" id="{588EEB09-D609-4CFA-9D9E-42862E9E8BB5}"/>
              </a:ext>
            </a:extLst>
          </p:cNvPr>
          <p:cNvPicPr>
            <a:picLocks noChangeAspect="1"/>
          </p:cNvPicPr>
          <p:nvPr/>
        </p:nvPicPr>
        <p:blipFill>
          <a:blip r:embed="rId6"/>
          <a:stretch>
            <a:fillRect/>
          </a:stretch>
        </p:blipFill>
        <p:spPr>
          <a:xfrm>
            <a:off x="6096000" y="1886692"/>
            <a:ext cx="5665588" cy="3769999"/>
          </a:xfrm>
          <a:prstGeom prst="rect">
            <a:avLst/>
          </a:prstGeom>
        </p:spPr>
      </p:pic>
    </p:spTree>
    <p:extLst>
      <p:ext uri="{BB962C8B-B14F-4D97-AF65-F5344CB8AC3E}">
        <p14:creationId xmlns:p14="http://schemas.microsoft.com/office/powerpoint/2010/main" val="376470738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00AFB-1E05-4BBE-8F5C-2C6B9CF4BCCA}"/>
              </a:ext>
            </a:extLst>
          </p:cNvPr>
          <p:cNvSpPr/>
          <p:nvPr/>
        </p:nvSpPr>
        <p:spPr>
          <a:xfrm>
            <a:off x="0" y="0"/>
            <a:ext cx="12192000" cy="6857999"/>
          </a:xfrm>
          <a:prstGeom prst="rect">
            <a:avLst/>
          </a:prstGeom>
          <a:solidFill>
            <a:srgbClr val="3DF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3E0B3597-91C4-45D5-9909-4D55C4056B75}"/>
              </a:ext>
            </a:extLst>
          </p:cNvPr>
          <p:cNvSpPr/>
          <p:nvPr/>
        </p:nvSpPr>
        <p:spPr>
          <a:xfrm>
            <a:off x="446313" y="945170"/>
            <a:ext cx="11266715" cy="5553600"/>
          </a:xfrm>
          <a:prstGeom prst="roundRect">
            <a:avLst>
              <a:gd name="adj" fmla="val 2028"/>
            </a:avLst>
          </a:pr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0" name="Picture 19">
            <a:extLst>
              <a:ext uri="{FF2B5EF4-FFF2-40B4-BE49-F238E27FC236}">
                <a16:creationId xmlns:a16="http://schemas.microsoft.com/office/drawing/2014/main" id="{A90573BE-8502-4944-B79E-718660DA1F6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7345022" y="-96669"/>
            <a:ext cx="1125958" cy="1022458"/>
          </a:xfrm>
          <a:prstGeom prst="rect">
            <a:avLst/>
          </a:prstGeom>
        </p:spPr>
      </p:pic>
      <p:pic>
        <p:nvPicPr>
          <p:cNvPr id="22" name="Picture 21" descr="Shape, circle&#10;&#10;Description automatically generated">
            <a:extLst>
              <a:ext uri="{FF2B5EF4-FFF2-40B4-BE49-F238E27FC236}">
                <a16:creationId xmlns:a16="http://schemas.microsoft.com/office/drawing/2014/main" id="{38825320-B5E3-4A3B-B78D-8294184A99E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442" b="91628" l="5556" r="93590">
                        <a14:foregroundMark x1="58120" y1="33953" x2="58547" y2="73488"/>
                        <a14:foregroundMark x1="59829" y1="39535" x2="65812" y2="63256"/>
                        <a14:foregroundMark x1="65812" y1="63256" x2="65812" y2="63256"/>
                        <a14:foregroundMark x1="67949" y1="43256" x2="71795" y2="63256"/>
                        <a14:foregroundMark x1="74786" y1="41395" x2="82051" y2="57209"/>
                        <a14:foregroundMark x1="81197" y1="41860" x2="86752" y2="52558"/>
                        <a14:foregroundMark x1="87179" y1="44186" x2="88889" y2="49767"/>
                        <a14:foregroundMark x1="84615" y1="35349" x2="91880" y2="44651"/>
                        <a14:foregroundMark x1="94444" y1="44651" x2="94444" y2="44651"/>
                        <a14:foregroundMark x1="90171" y1="54884" x2="90171" y2="58605"/>
                        <a14:foregroundMark x1="91880" y1="53953" x2="91880" y2="53953"/>
                        <a14:foregroundMark x1="92308" y1="54884" x2="92308" y2="57209"/>
                        <a14:foregroundMark x1="91026" y1="60465" x2="89316" y2="62326"/>
                        <a14:foregroundMark x1="87607" y1="60000" x2="86752" y2="66512"/>
                        <a14:foregroundMark x1="60256" y1="46977" x2="52564" y2="68837"/>
                        <a14:foregroundMark x1="46581" y1="53953" x2="41880" y2="67442"/>
                        <a14:foregroundMark x1="28205" y1="30233" x2="24359" y2="52093"/>
                        <a14:foregroundMark x1="15812" y1="41395" x2="14103" y2="50233"/>
                        <a14:foregroundMark x1="10684" y1="41395" x2="11538" y2="49767"/>
                        <a14:foregroundMark x1="5556" y1="48837" x2="5983" y2="48837"/>
                        <a14:foregroundMark x1="35043" y1="90233" x2="43162" y2="92093"/>
                        <a14:foregroundMark x1="46154" y1="7442" x2="54701" y2="7442"/>
                      </a14:backgroundRemoval>
                    </a14:imgEffect>
                  </a14:imgLayer>
                </a14:imgProps>
              </a:ext>
              <a:ext uri="{28A0092B-C50C-407E-A947-70E740481C1C}">
                <a14:useLocalDpi xmlns:a14="http://schemas.microsoft.com/office/drawing/2010/main" val="0"/>
              </a:ext>
            </a:extLst>
          </a:blip>
          <a:stretch>
            <a:fillRect/>
          </a:stretch>
        </p:blipFill>
        <p:spPr>
          <a:xfrm>
            <a:off x="3818284" y="0"/>
            <a:ext cx="1028696" cy="94517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60341271-CFE9-497C-A230-7F9DA95EE58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75" b="93458" l="9746" r="89831">
                        <a14:foregroundMark x1="33898" y1="7009" x2="35593" y2="9813"/>
                        <a14:foregroundMark x1="82203" y1="39720" x2="82203" y2="39720"/>
                        <a14:foregroundMark x1="76695" y1="50935" x2="76271" y2="53271"/>
                        <a14:foregroundMark x1="38559" y1="91121" x2="50847" y2="92056"/>
                        <a14:foregroundMark x1="30085" y1="93458" x2="37288" y2="93458"/>
                        <a14:foregroundMark x1="85169" y1="66822" x2="85169" y2="66822"/>
                        <a14:foregroundMark x1="14831" y1="50000" x2="14831" y2="50000"/>
                      </a14:backgroundRemoval>
                    </a14:imgEffect>
                  </a14:imgLayer>
                </a14:imgProps>
              </a:ext>
              <a:ext uri="{28A0092B-C50C-407E-A947-70E740481C1C}">
                <a14:useLocalDpi xmlns:a14="http://schemas.microsoft.com/office/drawing/2010/main" val="0"/>
              </a:ext>
            </a:extLst>
          </a:blip>
          <a:stretch>
            <a:fillRect/>
          </a:stretch>
        </p:blipFill>
        <p:spPr>
          <a:xfrm flipH="1">
            <a:off x="315684" y="4975061"/>
            <a:ext cx="1710871" cy="1600997"/>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9A1D6290-ED48-417E-951A-11FB546C60F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6700" b="95862" l="10000" r="90000">
                        <a14:foregroundMark x1="45568" y1="9557" x2="52955" y2="10345"/>
                        <a14:foregroundMark x1="58977" y1="6700" x2="58977" y2="6700"/>
                        <a14:foregroundMark x1="56023" y1="92512" x2="55909" y2="95862"/>
                        <a14:foregroundMark x1="39773" y1="12906" x2="38977" y2="19704"/>
                      </a14:backgroundRemoval>
                    </a14:imgEffect>
                  </a14:imgLayer>
                </a14:imgProps>
              </a:ext>
              <a:ext uri="{28A0092B-C50C-407E-A947-70E740481C1C}">
                <a14:useLocalDpi xmlns:a14="http://schemas.microsoft.com/office/drawing/2010/main" val="0"/>
              </a:ext>
            </a:extLst>
          </a:blip>
          <a:srcRect l="23963" t="1429" r="20890" b="51113"/>
          <a:stretch/>
        </p:blipFill>
        <p:spPr>
          <a:xfrm>
            <a:off x="10274301" y="4941041"/>
            <a:ext cx="1569356" cy="1557729"/>
          </a:xfrm>
          <a:prstGeom prst="rect">
            <a:avLst/>
          </a:prstGeom>
        </p:spPr>
      </p:pic>
      <p:sp>
        <p:nvSpPr>
          <p:cNvPr id="14" name="TextBox 13">
            <a:extLst>
              <a:ext uri="{FF2B5EF4-FFF2-40B4-BE49-F238E27FC236}">
                <a16:creationId xmlns:a16="http://schemas.microsoft.com/office/drawing/2014/main" id="{1BC1DB68-FBBB-4208-956A-52886B319DEC}"/>
              </a:ext>
            </a:extLst>
          </p:cNvPr>
          <p:cNvSpPr txBox="1"/>
          <p:nvPr/>
        </p:nvSpPr>
        <p:spPr>
          <a:xfrm>
            <a:off x="4811604" y="18442"/>
            <a:ext cx="2568792" cy="830997"/>
          </a:xfrm>
          <a:prstGeom prst="rect">
            <a:avLst/>
          </a:prstGeom>
          <a:noFill/>
        </p:spPr>
        <p:txBody>
          <a:bodyPr wrap="square" rtlCol="0">
            <a:spAutoFit/>
          </a:bodyPr>
          <a:lstStyle/>
          <a:p>
            <a:pPr algn="ctr"/>
            <a:r>
              <a:rPr lang="vi-VN" sz="4800" dirty="0">
                <a:solidFill>
                  <a:srgbClr val="2A252A"/>
                </a:solidFill>
                <a:latin typeface="Bree Serif" panose="02000503040000020004" pitchFamily="50" charset="0"/>
              </a:rPr>
              <a:t>Tổng kết</a:t>
            </a:r>
          </a:p>
        </p:txBody>
      </p:sp>
      <p:pic>
        <p:nvPicPr>
          <p:cNvPr id="17" name="Image 0" descr="preencoded.png">
            <a:extLst>
              <a:ext uri="{FF2B5EF4-FFF2-40B4-BE49-F238E27FC236}">
                <a16:creationId xmlns:a16="http://schemas.microsoft.com/office/drawing/2014/main" id="{71DFC9F1-022B-40DD-AF05-2D4BFC45B204}"/>
              </a:ext>
            </a:extLst>
          </p:cNvPr>
          <p:cNvPicPr>
            <a:picLocks noChangeAspect="1"/>
          </p:cNvPicPr>
          <p:nvPr/>
        </p:nvPicPr>
        <p:blipFill>
          <a:blip r:embed="rId11"/>
          <a:stretch>
            <a:fillRect/>
          </a:stretch>
        </p:blipFill>
        <p:spPr>
          <a:xfrm>
            <a:off x="614392" y="2285999"/>
            <a:ext cx="3203892" cy="1143000"/>
          </a:xfrm>
          <a:prstGeom prst="rect">
            <a:avLst/>
          </a:prstGeom>
        </p:spPr>
      </p:pic>
      <p:sp>
        <p:nvSpPr>
          <p:cNvPr id="18" name="Text 1">
            <a:extLst>
              <a:ext uri="{FF2B5EF4-FFF2-40B4-BE49-F238E27FC236}">
                <a16:creationId xmlns:a16="http://schemas.microsoft.com/office/drawing/2014/main" id="{25856270-D629-439F-9883-96CF83F71B0D}"/>
              </a:ext>
            </a:extLst>
          </p:cNvPr>
          <p:cNvSpPr/>
          <p:nvPr/>
        </p:nvSpPr>
        <p:spPr>
          <a:xfrm>
            <a:off x="608937" y="2876291"/>
            <a:ext cx="2835235" cy="354330"/>
          </a:xfrm>
          <a:prstGeom prst="rect">
            <a:avLst/>
          </a:prstGeom>
          <a:noFill/>
          <a:ln/>
        </p:spPr>
        <p:txBody>
          <a:bodyPr wrap="none" lIns="0" tIns="0" rIns="0" bIns="0" rtlCol="0" anchor="t"/>
          <a:lstStyle/>
          <a:p>
            <a:pPr marL="0" indent="0" algn="l">
              <a:lnSpc>
                <a:spcPts val="2750"/>
              </a:lnSpc>
              <a:buNone/>
            </a:pPr>
            <a:r>
              <a:rPr lang="en-US" sz="2200" dirty="0">
                <a:latin typeface="Nunito Black" pitchFamily="2" charset="0"/>
                <a:ea typeface="Saira Medium" pitchFamily="34" charset="-122"/>
                <a:cs typeface="Saira Medium" pitchFamily="34" charset="-120"/>
              </a:rPr>
              <a:t>Kết quả đạt được</a:t>
            </a:r>
            <a:endParaRPr lang="en-US" sz="2200" dirty="0">
              <a:latin typeface="Nunito Black" pitchFamily="2" charset="0"/>
            </a:endParaRPr>
          </a:p>
        </p:txBody>
      </p:sp>
      <p:sp>
        <p:nvSpPr>
          <p:cNvPr id="19" name="Text 2">
            <a:extLst>
              <a:ext uri="{FF2B5EF4-FFF2-40B4-BE49-F238E27FC236}">
                <a16:creationId xmlns:a16="http://schemas.microsoft.com/office/drawing/2014/main" id="{F5FC6642-6CD9-4F24-AC75-F82E0DA296C2}"/>
              </a:ext>
            </a:extLst>
          </p:cNvPr>
          <p:cNvSpPr/>
          <p:nvPr/>
        </p:nvSpPr>
        <p:spPr>
          <a:xfrm>
            <a:off x="608818" y="3195585"/>
            <a:ext cx="3190466" cy="1814513"/>
          </a:xfrm>
          <a:prstGeom prst="rect">
            <a:avLst/>
          </a:prstGeom>
          <a:noFill/>
          <a:ln/>
        </p:spPr>
        <p:txBody>
          <a:bodyPr wrap="square" lIns="0" tIns="0" rIns="0" bIns="0" rtlCol="0" anchor="t"/>
          <a:lstStyle/>
          <a:p>
            <a:pPr marL="0" indent="0" algn="l">
              <a:lnSpc>
                <a:spcPts val="2850"/>
              </a:lnSpc>
              <a:buNone/>
            </a:pPr>
            <a:r>
              <a:rPr lang="en-US" sz="1750" dirty="0" err="1">
                <a:latin typeface="Nunito" pitchFamily="2" charset="0"/>
                <a:ea typeface="Roboto" pitchFamily="34" charset="-122"/>
                <a:cs typeface="Roboto" pitchFamily="34" charset="-120"/>
              </a:rPr>
              <a:t>Đã</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xây</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dựng</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thành</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công</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một</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cơ</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sở</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dữ</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liệu</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chuẩn</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hóa</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giải</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quyết</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hiệu</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quả</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bài</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toán</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quản</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lý</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thông</a:t>
            </a:r>
            <a:r>
              <a:rPr lang="en-US" sz="1750" dirty="0">
                <a:latin typeface="Nunito" pitchFamily="2" charset="0"/>
                <a:ea typeface="Roboto" pitchFamily="34" charset="-122"/>
                <a:cs typeface="Roboto" pitchFamily="34" charset="-120"/>
              </a:rPr>
              <a:t> tin </a:t>
            </a:r>
            <a:r>
              <a:rPr lang="en-US" sz="1750" dirty="0" err="1">
                <a:latin typeface="Nunito" pitchFamily="2" charset="0"/>
                <a:ea typeface="Roboto" pitchFamily="34" charset="-122"/>
                <a:cs typeface="Roboto" pitchFamily="34" charset="-120"/>
              </a:rPr>
              <a:t>và</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báo</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cáo</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phức</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tạp</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cho</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phòng</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khám</a:t>
            </a:r>
            <a:r>
              <a:rPr lang="en-US" sz="1750" dirty="0">
                <a:latin typeface="Nunito" pitchFamily="2" charset="0"/>
                <a:ea typeface="Roboto" pitchFamily="34" charset="-122"/>
                <a:cs typeface="Roboto" pitchFamily="34" charset="-120"/>
              </a:rPr>
              <a:t> </a:t>
            </a:r>
            <a:r>
              <a:rPr lang="en-US" sz="1750" dirty="0" err="1">
                <a:latin typeface="Nunito" pitchFamily="2" charset="0"/>
                <a:ea typeface="Roboto" pitchFamily="34" charset="-122"/>
                <a:cs typeface="Roboto" pitchFamily="34" charset="-120"/>
              </a:rPr>
              <a:t>nha</a:t>
            </a:r>
            <a:r>
              <a:rPr lang="en-US" sz="1750" dirty="0">
                <a:latin typeface="Nunito" pitchFamily="2" charset="0"/>
                <a:ea typeface="Roboto" pitchFamily="34" charset="-122"/>
                <a:cs typeface="Roboto" pitchFamily="34" charset="-120"/>
              </a:rPr>
              <a:t> khoa.</a:t>
            </a:r>
            <a:endParaRPr lang="en-US" sz="1750" dirty="0">
              <a:latin typeface="Nunito" pitchFamily="2" charset="0"/>
            </a:endParaRPr>
          </a:p>
        </p:txBody>
      </p:sp>
      <p:pic>
        <p:nvPicPr>
          <p:cNvPr id="21" name="Image 1" descr="preencoded.png">
            <a:extLst>
              <a:ext uri="{FF2B5EF4-FFF2-40B4-BE49-F238E27FC236}">
                <a16:creationId xmlns:a16="http://schemas.microsoft.com/office/drawing/2014/main" id="{4FBB5D43-D4CE-45B6-9832-BE5D20048B53}"/>
              </a:ext>
            </a:extLst>
          </p:cNvPr>
          <p:cNvPicPr>
            <a:picLocks noChangeAspect="1"/>
          </p:cNvPicPr>
          <p:nvPr/>
        </p:nvPicPr>
        <p:blipFill>
          <a:blip r:embed="rId11"/>
          <a:stretch>
            <a:fillRect/>
          </a:stretch>
        </p:blipFill>
        <p:spPr>
          <a:xfrm>
            <a:off x="4231155" y="1794609"/>
            <a:ext cx="3203891" cy="1143000"/>
          </a:xfrm>
          <a:prstGeom prst="rect">
            <a:avLst/>
          </a:prstGeom>
        </p:spPr>
      </p:pic>
      <p:sp>
        <p:nvSpPr>
          <p:cNvPr id="24" name="Text 3">
            <a:extLst>
              <a:ext uri="{FF2B5EF4-FFF2-40B4-BE49-F238E27FC236}">
                <a16:creationId xmlns:a16="http://schemas.microsoft.com/office/drawing/2014/main" id="{25627DB4-A5A7-4F2C-833B-CCD0F06EF60C}"/>
              </a:ext>
            </a:extLst>
          </p:cNvPr>
          <p:cNvSpPr/>
          <p:nvPr/>
        </p:nvSpPr>
        <p:spPr>
          <a:xfrm>
            <a:off x="4231155" y="2383508"/>
            <a:ext cx="2835235" cy="354330"/>
          </a:xfrm>
          <a:prstGeom prst="rect">
            <a:avLst/>
          </a:prstGeom>
          <a:noFill/>
          <a:ln/>
        </p:spPr>
        <p:txBody>
          <a:bodyPr wrap="none" lIns="0" tIns="0" rIns="0" bIns="0" rtlCol="0" anchor="t"/>
          <a:lstStyle/>
          <a:p>
            <a:pPr marL="0" indent="0" algn="l">
              <a:lnSpc>
                <a:spcPts val="2750"/>
              </a:lnSpc>
              <a:buNone/>
            </a:pPr>
            <a:r>
              <a:rPr lang="en-US" sz="2200" dirty="0" err="1">
                <a:latin typeface="Nunito Black" pitchFamily="2" charset="0"/>
                <a:cs typeface="Saira Medium" pitchFamily="34" charset="-120"/>
              </a:rPr>
              <a:t>Hạn</a:t>
            </a:r>
            <a:r>
              <a:rPr lang="en-US" sz="2200" dirty="0">
                <a:latin typeface="Nunito Black" pitchFamily="2" charset="0"/>
                <a:cs typeface="Saira Medium" pitchFamily="34" charset="-120"/>
              </a:rPr>
              <a:t> </a:t>
            </a:r>
            <a:r>
              <a:rPr lang="en-US" sz="2200" dirty="0" err="1">
                <a:latin typeface="Nunito Black" pitchFamily="2" charset="0"/>
                <a:cs typeface="Saira Medium" pitchFamily="34" charset="-120"/>
              </a:rPr>
              <a:t>chế</a:t>
            </a:r>
            <a:endParaRPr lang="en-US" sz="2200" dirty="0">
              <a:latin typeface="Nunito Black" pitchFamily="2" charset="0"/>
              <a:cs typeface="Saira Medium" pitchFamily="34" charset="-120"/>
            </a:endParaRPr>
          </a:p>
        </p:txBody>
      </p:sp>
      <p:sp>
        <p:nvSpPr>
          <p:cNvPr id="25" name="Text 4">
            <a:extLst>
              <a:ext uri="{FF2B5EF4-FFF2-40B4-BE49-F238E27FC236}">
                <a16:creationId xmlns:a16="http://schemas.microsoft.com/office/drawing/2014/main" id="{70169EEB-4E37-4581-9C4B-8B7278E47AEE}"/>
              </a:ext>
            </a:extLst>
          </p:cNvPr>
          <p:cNvSpPr/>
          <p:nvPr/>
        </p:nvSpPr>
        <p:spPr>
          <a:xfrm>
            <a:off x="4224635" y="2737838"/>
            <a:ext cx="3210411" cy="1451610"/>
          </a:xfrm>
          <a:prstGeom prst="rect">
            <a:avLst/>
          </a:prstGeom>
          <a:noFill/>
          <a:ln/>
        </p:spPr>
        <p:txBody>
          <a:bodyPr wrap="square" lIns="0" tIns="0" rIns="0" bIns="0" rtlCol="0" anchor="t"/>
          <a:lstStyle/>
          <a:p>
            <a:pPr marL="0" indent="0" algn="l">
              <a:lnSpc>
                <a:spcPts val="2850"/>
              </a:lnSpc>
              <a:buNone/>
            </a:pPr>
            <a:r>
              <a:rPr lang="en-US" sz="1750" dirty="0">
                <a:latin typeface="Nunito" pitchFamily="2" charset="0"/>
                <a:ea typeface="Roboto" pitchFamily="34" charset="-122"/>
                <a:cs typeface="Roboto" pitchFamily="34" charset="-120"/>
              </a:rPr>
              <a:t>Hiện tại, hệ thống chỉ dừng lại ở các câu lệnh SQL mà chưa có giao diện người dùng (UI) trực quan cho người dùng </a:t>
            </a:r>
            <a:r>
              <a:rPr lang="en-US" sz="1750" dirty="0" err="1">
                <a:latin typeface="Nunito" pitchFamily="2" charset="0"/>
                <a:ea typeface="Roboto" pitchFamily="34" charset="-122"/>
                <a:cs typeface="Roboto" pitchFamily="34" charset="-120"/>
              </a:rPr>
              <a:t>cuối</a:t>
            </a:r>
            <a:r>
              <a:rPr lang="en-US" sz="1750" dirty="0">
                <a:latin typeface="Nunito" pitchFamily="2" charset="0"/>
                <a:ea typeface="Roboto" pitchFamily="34" charset="-122"/>
                <a:cs typeface="Roboto" pitchFamily="34" charset="-120"/>
              </a:rPr>
              <a:t>.</a:t>
            </a:r>
          </a:p>
        </p:txBody>
      </p:sp>
      <p:pic>
        <p:nvPicPr>
          <p:cNvPr id="27" name="Image 2" descr="preencoded.png">
            <a:extLst>
              <a:ext uri="{FF2B5EF4-FFF2-40B4-BE49-F238E27FC236}">
                <a16:creationId xmlns:a16="http://schemas.microsoft.com/office/drawing/2014/main" id="{71EF44D7-4EE8-479F-BC0F-A56E80A7E85B}"/>
              </a:ext>
            </a:extLst>
          </p:cNvPr>
          <p:cNvPicPr>
            <a:picLocks noChangeAspect="1"/>
          </p:cNvPicPr>
          <p:nvPr/>
        </p:nvPicPr>
        <p:blipFill>
          <a:blip r:embed="rId11"/>
          <a:stretch>
            <a:fillRect/>
          </a:stretch>
        </p:blipFill>
        <p:spPr>
          <a:xfrm>
            <a:off x="7847917" y="1260149"/>
            <a:ext cx="3210411" cy="1143000"/>
          </a:xfrm>
          <a:prstGeom prst="rect">
            <a:avLst/>
          </a:prstGeom>
        </p:spPr>
      </p:pic>
      <p:sp>
        <p:nvSpPr>
          <p:cNvPr id="28" name="Text 5">
            <a:extLst>
              <a:ext uri="{FF2B5EF4-FFF2-40B4-BE49-F238E27FC236}">
                <a16:creationId xmlns:a16="http://schemas.microsoft.com/office/drawing/2014/main" id="{8418F860-25DC-472B-86D9-A06E5261370E}"/>
              </a:ext>
            </a:extLst>
          </p:cNvPr>
          <p:cNvSpPr/>
          <p:nvPr/>
        </p:nvSpPr>
        <p:spPr>
          <a:xfrm>
            <a:off x="7852502" y="1870959"/>
            <a:ext cx="3205826" cy="354330"/>
          </a:xfrm>
          <a:prstGeom prst="rect">
            <a:avLst/>
          </a:prstGeom>
          <a:noFill/>
          <a:ln/>
        </p:spPr>
        <p:txBody>
          <a:bodyPr wrap="none" lIns="0" tIns="0" rIns="0" bIns="0" rtlCol="0" anchor="t"/>
          <a:lstStyle/>
          <a:p>
            <a:pPr marL="0" indent="0" algn="l">
              <a:lnSpc>
                <a:spcPts val="2750"/>
              </a:lnSpc>
              <a:buNone/>
            </a:pPr>
            <a:r>
              <a:rPr lang="en-US" sz="2200" dirty="0">
                <a:latin typeface="Nunito Black" pitchFamily="2" charset="0"/>
                <a:cs typeface="Saira Medium" pitchFamily="34" charset="-120"/>
              </a:rPr>
              <a:t>Hướng phát </a:t>
            </a:r>
            <a:r>
              <a:rPr lang="en-US" sz="2200" dirty="0" err="1">
                <a:latin typeface="Nunito Black" pitchFamily="2" charset="0"/>
                <a:cs typeface="Saira Medium" pitchFamily="34" charset="-120"/>
              </a:rPr>
              <a:t>triển</a:t>
            </a:r>
            <a:r>
              <a:rPr lang="en-US" sz="2200" dirty="0">
                <a:latin typeface="Nunito Black" pitchFamily="2" charset="0"/>
                <a:cs typeface="Saira Medium" pitchFamily="34" charset="-120"/>
              </a:rPr>
              <a:t> </a:t>
            </a:r>
            <a:r>
              <a:rPr lang="en-US" sz="2200" dirty="0" err="1">
                <a:latin typeface="Nunito Black" pitchFamily="2" charset="0"/>
                <a:cs typeface="Saira Medium" pitchFamily="34" charset="-120"/>
              </a:rPr>
              <a:t>tương</a:t>
            </a:r>
            <a:br>
              <a:rPr lang="en-US" sz="2200" dirty="0">
                <a:latin typeface="Nunito Black" pitchFamily="2" charset="0"/>
                <a:cs typeface="Saira Medium" pitchFamily="34" charset="-120"/>
              </a:rPr>
            </a:br>
            <a:r>
              <a:rPr lang="en-US" sz="2200" dirty="0" err="1">
                <a:latin typeface="Nunito Black" pitchFamily="2" charset="0"/>
                <a:cs typeface="Saira Medium" pitchFamily="34" charset="-120"/>
              </a:rPr>
              <a:t>lai</a:t>
            </a:r>
            <a:endParaRPr lang="en-US" sz="2200" dirty="0">
              <a:latin typeface="Nunito Black" pitchFamily="2" charset="0"/>
              <a:cs typeface="Saira Medium" pitchFamily="34" charset="-120"/>
            </a:endParaRPr>
          </a:p>
        </p:txBody>
      </p:sp>
      <p:sp>
        <p:nvSpPr>
          <p:cNvPr id="31" name="Text 6">
            <a:extLst>
              <a:ext uri="{FF2B5EF4-FFF2-40B4-BE49-F238E27FC236}">
                <a16:creationId xmlns:a16="http://schemas.microsoft.com/office/drawing/2014/main" id="{615D5E88-BA07-466E-A529-B8F168855CF4}"/>
              </a:ext>
            </a:extLst>
          </p:cNvPr>
          <p:cNvSpPr/>
          <p:nvPr/>
        </p:nvSpPr>
        <p:spPr>
          <a:xfrm>
            <a:off x="7834878" y="2504816"/>
            <a:ext cx="3223450"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Nunito" pitchFamily="2" charset="0"/>
                <a:ea typeface="Roboto" pitchFamily="34" charset="-122"/>
                <a:cs typeface="Roboto" pitchFamily="34" charset="-120"/>
              </a:rPr>
              <a:t>Xây dựng giao diện ứng </a:t>
            </a:r>
            <a:r>
              <a:rPr lang="en-US" sz="1750" dirty="0" err="1">
                <a:latin typeface="Nunito" pitchFamily="2" charset="0"/>
                <a:ea typeface="Roboto" pitchFamily="34" charset="-122"/>
                <a:cs typeface="Roboto" pitchFamily="34" charset="-120"/>
              </a:rPr>
              <a:t>dụng</a:t>
            </a:r>
            <a:r>
              <a:rPr lang="en-US" sz="1750" dirty="0">
                <a:latin typeface="Nunito" pitchFamily="2" charset="0"/>
                <a:ea typeface="Roboto" pitchFamily="34" charset="-122"/>
                <a:cs typeface="Roboto" pitchFamily="34" charset="-120"/>
              </a:rPr>
              <a:t>: Phát triển ứng dụng với giao diện thân thiện, có thể là C# Winform hoặc ứng dụng Web.</a:t>
            </a:r>
          </a:p>
        </p:txBody>
      </p:sp>
      <p:sp>
        <p:nvSpPr>
          <p:cNvPr id="35" name="Text 7">
            <a:extLst>
              <a:ext uri="{FF2B5EF4-FFF2-40B4-BE49-F238E27FC236}">
                <a16:creationId xmlns:a16="http://schemas.microsoft.com/office/drawing/2014/main" id="{C2F85CB3-7761-4747-8E23-CBE0999EE81F}"/>
              </a:ext>
            </a:extLst>
          </p:cNvPr>
          <p:cNvSpPr/>
          <p:nvPr/>
        </p:nvSpPr>
        <p:spPr>
          <a:xfrm>
            <a:off x="7847917" y="4348353"/>
            <a:ext cx="3087176" cy="1088708"/>
          </a:xfrm>
          <a:prstGeom prst="rect">
            <a:avLst/>
          </a:prstGeom>
          <a:noFill/>
          <a:ln/>
        </p:spPr>
        <p:txBody>
          <a:bodyPr wrap="square" lIns="0" tIns="0" rIns="0" bIns="0" rtlCol="0" anchor="t"/>
          <a:lstStyle/>
          <a:p>
            <a:pPr marL="342900" indent="-342900">
              <a:lnSpc>
                <a:spcPts val="2850"/>
              </a:lnSpc>
              <a:buSzPct val="100000"/>
              <a:buChar char="•"/>
            </a:pPr>
            <a:r>
              <a:rPr lang="en-US" sz="1750" dirty="0">
                <a:latin typeface="Nunito" pitchFamily="2" charset="0"/>
                <a:ea typeface="Roboto" pitchFamily="34" charset="-122"/>
                <a:cs typeface="Roboto" pitchFamily="34" charset="-120"/>
              </a:rPr>
              <a:t>Tích hợp tính năng đặt lịch hẹn Online: Cho phép khách hàng đặt lịch hẹn tiện lợi qua </a:t>
            </a:r>
            <a:r>
              <a:rPr lang="en-US" sz="1750" dirty="0" err="1">
                <a:latin typeface="Nunito" pitchFamily="2" charset="0"/>
                <a:ea typeface="Roboto" pitchFamily="34" charset="-122"/>
                <a:cs typeface="Roboto" pitchFamily="34" charset="-120"/>
              </a:rPr>
              <a:t>mạng</a:t>
            </a:r>
            <a:r>
              <a:rPr lang="en-US" sz="1750" dirty="0">
                <a:latin typeface="Nunito" pitchFamily="2" charset="0"/>
                <a:ea typeface="Roboto" pitchFamily="34" charset="-122"/>
                <a:cs typeface="Roboto" pitchFamily="34" charset="-120"/>
              </a:rPr>
              <a:t>.</a:t>
            </a:r>
          </a:p>
        </p:txBody>
      </p:sp>
    </p:spTree>
    <p:extLst>
      <p:ext uri="{BB962C8B-B14F-4D97-AF65-F5344CB8AC3E}">
        <p14:creationId xmlns:p14="http://schemas.microsoft.com/office/powerpoint/2010/main" val="2230673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2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043A05-0085-4265-AA5B-F9AF001532AA}"/>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4FA7E32-73AB-4C11-AB5C-24D4432F8BB9}"/>
              </a:ext>
            </a:extLst>
          </p:cNvPr>
          <p:cNvSpPr/>
          <p:nvPr/>
        </p:nvSpPr>
        <p:spPr>
          <a:xfrm>
            <a:off x="2781300" y="2844800"/>
            <a:ext cx="7061200" cy="812800"/>
          </a:xfrm>
          <a:prstGeom prst="rect">
            <a:avLst/>
          </a:prstGeom>
          <a:solidFill>
            <a:srgbClr val="CFE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3C45E2E2-6AA4-4054-98C7-3F66E88B89E3}"/>
              </a:ext>
            </a:extLst>
          </p:cNvPr>
          <p:cNvSpPr txBox="1"/>
          <p:nvPr/>
        </p:nvSpPr>
        <p:spPr>
          <a:xfrm>
            <a:off x="2355688" y="2882900"/>
            <a:ext cx="7486812" cy="923330"/>
          </a:xfrm>
          <a:prstGeom prst="rect">
            <a:avLst/>
          </a:prstGeom>
          <a:noFill/>
        </p:spPr>
        <p:txBody>
          <a:bodyPr wrap="square" rtlCol="0">
            <a:spAutoFit/>
          </a:bodyPr>
          <a:lstStyle/>
          <a:p>
            <a:pPr algn="ctr"/>
            <a:r>
              <a:rPr lang="en-US" sz="5400" b="1">
                <a:ln>
                  <a:solidFill>
                    <a:schemeClr val="tx1"/>
                  </a:solidFill>
                </a:ln>
                <a:latin typeface="Bree Serif" panose="02000503040000020004" pitchFamily="50" charset="0"/>
              </a:rPr>
              <a:t>Thanks For Watching!</a:t>
            </a:r>
            <a:endParaRPr lang="vi-VN" sz="5400" b="1">
              <a:ln>
                <a:solidFill>
                  <a:schemeClr val="tx1"/>
                </a:solidFill>
              </a:ln>
              <a:latin typeface="Bree Serif" panose="02000503040000020004" pitchFamily="50" charset="0"/>
            </a:endParaRPr>
          </a:p>
        </p:txBody>
      </p:sp>
      <p:pic>
        <p:nvPicPr>
          <p:cNvPr id="8" name="Picture 7" descr="Text&#10;&#10;Description automatically generated">
            <a:extLst>
              <a:ext uri="{FF2B5EF4-FFF2-40B4-BE49-F238E27FC236}">
                <a16:creationId xmlns:a16="http://schemas.microsoft.com/office/drawing/2014/main" id="{AEA8C82E-3771-4B42-8AEB-A3AC107D84D1}"/>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0" y="135930"/>
            <a:ext cx="2440651" cy="1145479"/>
          </a:xfrm>
          <a:prstGeom prst="rect">
            <a:avLst/>
          </a:prstGeom>
        </p:spPr>
      </p:pic>
    </p:spTree>
    <p:extLst>
      <p:ext uri="{BB962C8B-B14F-4D97-AF65-F5344CB8AC3E}">
        <p14:creationId xmlns:p14="http://schemas.microsoft.com/office/powerpoint/2010/main" val="24740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calendar&#10;&#10;Description automatically generated">
            <a:extLst>
              <a:ext uri="{FF2B5EF4-FFF2-40B4-BE49-F238E27FC236}">
                <a16:creationId xmlns:a16="http://schemas.microsoft.com/office/drawing/2014/main" id="{CD3BCACE-BA5D-4D5E-AA26-6D9DBB2B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01640C4-66B8-4C17-9671-5DF126A47EB2}"/>
              </a:ext>
            </a:extLst>
          </p:cNvPr>
          <p:cNvSpPr/>
          <p:nvPr/>
        </p:nvSpPr>
        <p:spPr>
          <a:xfrm>
            <a:off x="0" y="0"/>
            <a:ext cx="12192000" cy="68580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62FC9707-D139-457D-A44B-4EC41B8D35A1}"/>
              </a:ext>
            </a:extLst>
          </p:cNvPr>
          <p:cNvSpPr/>
          <p:nvPr/>
        </p:nvSpPr>
        <p:spPr>
          <a:xfrm>
            <a:off x="0" y="0"/>
            <a:ext cx="12192000" cy="1022555"/>
          </a:xfrm>
          <a:prstGeom prst="rect">
            <a:avLst/>
          </a:prstGeom>
          <a:solidFill>
            <a:srgbClr val="F3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Text&#10;&#10;Description automatically generated">
            <a:extLst>
              <a:ext uri="{FF2B5EF4-FFF2-40B4-BE49-F238E27FC236}">
                <a16:creationId xmlns:a16="http://schemas.microsoft.com/office/drawing/2014/main" id="{11636E0E-8C35-4C18-BA90-F3E00496F6C3}"/>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0" y="-64969"/>
            <a:ext cx="2455594" cy="1152492"/>
          </a:xfrm>
          <a:prstGeom prst="rect">
            <a:avLst/>
          </a:prstGeom>
        </p:spPr>
      </p:pic>
      <p:sp>
        <p:nvSpPr>
          <p:cNvPr id="15" name="TextBox 14">
            <a:extLst>
              <a:ext uri="{FF2B5EF4-FFF2-40B4-BE49-F238E27FC236}">
                <a16:creationId xmlns:a16="http://schemas.microsoft.com/office/drawing/2014/main" id="{2089131E-7759-4AC9-AA9D-30FCEC991B0D}"/>
              </a:ext>
            </a:extLst>
          </p:cNvPr>
          <p:cNvSpPr txBox="1"/>
          <p:nvPr/>
        </p:nvSpPr>
        <p:spPr>
          <a:xfrm>
            <a:off x="3030313" y="-50826"/>
            <a:ext cx="8232784" cy="1107996"/>
          </a:xfrm>
          <a:prstGeom prst="rect">
            <a:avLst/>
          </a:prstGeom>
          <a:noFill/>
        </p:spPr>
        <p:txBody>
          <a:bodyPr wrap="square" rtlCol="0">
            <a:spAutoFit/>
          </a:bodyPr>
          <a:lstStyle/>
          <a:p>
            <a:pPr algn="ctr"/>
            <a:r>
              <a:rPr lang="en-US" sz="6600" b="1">
                <a:ln w="28575">
                  <a:solidFill>
                    <a:srgbClr val="5F0B09"/>
                  </a:solidFill>
                </a:ln>
                <a:solidFill>
                  <a:srgbClr val="D45641"/>
                </a:solidFill>
                <a:latin typeface="Mklatin" panose="02000805020000020003" pitchFamily="2" charset="0"/>
              </a:rPr>
              <a:t>GROUP MEMBERS</a:t>
            </a:r>
            <a:endParaRPr lang="vi-VN" sz="6600" b="1">
              <a:ln w="28575">
                <a:solidFill>
                  <a:srgbClr val="5F0B09"/>
                </a:solidFill>
              </a:ln>
              <a:solidFill>
                <a:srgbClr val="D45641"/>
              </a:solidFill>
            </a:endParaRPr>
          </a:p>
        </p:txBody>
      </p:sp>
      <p:grpSp>
        <p:nvGrpSpPr>
          <p:cNvPr id="52" name="Group 51">
            <a:extLst>
              <a:ext uri="{FF2B5EF4-FFF2-40B4-BE49-F238E27FC236}">
                <a16:creationId xmlns:a16="http://schemas.microsoft.com/office/drawing/2014/main" id="{24632494-9D1E-4A91-95B0-BBA2A127E5D1}"/>
              </a:ext>
            </a:extLst>
          </p:cNvPr>
          <p:cNvGrpSpPr/>
          <p:nvPr/>
        </p:nvGrpSpPr>
        <p:grpSpPr>
          <a:xfrm>
            <a:off x="6116580" y="1495278"/>
            <a:ext cx="2728143" cy="3711787"/>
            <a:chOff x="6116580" y="1495278"/>
            <a:chExt cx="2728143" cy="3711787"/>
          </a:xfrm>
        </p:grpSpPr>
        <p:grpSp>
          <p:nvGrpSpPr>
            <p:cNvPr id="28" name="Group 27">
              <a:extLst>
                <a:ext uri="{FF2B5EF4-FFF2-40B4-BE49-F238E27FC236}">
                  <a16:creationId xmlns:a16="http://schemas.microsoft.com/office/drawing/2014/main" id="{79BB7E07-7A90-4A92-AED5-05E91A8BD4CB}"/>
                </a:ext>
              </a:extLst>
            </p:cNvPr>
            <p:cNvGrpSpPr/>
            <p:nvPr/>
          </p:nvGrpSpPr>
          <p:grpSpPr>
            <a:xfrm>
              <a:off x="6116580" y="1495278"/>
              <a:ext cx="2728143" cy="3711787"/>
              <a:chOff x="920582" y="1598373"/>
              <a:chExt cx="2728143" cy="3711787"/>
            </a:xfrm>
          </p:grpSpPr>
          <p:pic>
            <p:nvPicPr>
              <p:cNvPr id="29" name="Picture 28" descr="Diagram&#10;&#10;Description automatically generated">
                <a:extLst>
                  <a:ext uri="{FF2B5EF4-FFF2-40B4-BE49-F238E27FC236}">
                    <a16:creationId xmlns:a16="http://schemas.microsoft.com/office/drawing/2014/main" id="{030F0EF4-E960-491D-9753-03B45226D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30" name="Rectangle 29">
                <a:extLst>
                  <a:ext uri="{FF2B5EF4-FFF2-40B4-BE49-F238E27FC236}">
                    <a16:creationId xmlns:a16="http://schemas.microsoft.com/office/drawing/2014/main" id="{7561A483-9724-4D7B-89DA-EA4483E8C25D}"/>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D09F9B02-3BF7-44F2-B89A-15FE07D928C4}"/>
                  </a:ext>
                </a:extLst>
              </p:cNvPr>
              <p:cNvSpPr/>
              <p:nvPr/>
            </p:nvSpPr>
            <p:spPr>
              <a:xfrm>
                <a:off x="1359741" y="1935308"/>
                <a:ext cx="1849821" cy="2134758"/>
              </a:xfrm>
              <a:prstGeom prst="roundRect">
                <a:avLst>
                  <a:gd name="adj" fmla="val 0"/>
                </a:avLst>
              </a:prstGeom>
              <a:blipFill dpi="0" rotWithShape="1">
                <a:blip r:embed="rId6">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extBox 31">
                <a:extLst>
                  <a:ext uri="{FF2B5EF4-FFF2-40B4-BE49-F238E27FC236}">
                    <a16:creationId xmlns:a16="http://schemas.microsoft.com/office/drawing/2014/main" id="{265746A0-5C13-4CB9-A149-0ECBC3567C2F}"/>
                  </a:ext>
                </a:extLst>
              </p:cNvPr>
              <p:cNvSpPr txBox="1"/>
              <p:nvPr/>
            </p:nvSpPr>
            <p:spPr>
              <a:xfrm>
                <a:off x="1436914" y="4167439"/>
                <a:ext cx="1698172" cy="646331"/>
              </a:xfrm>
              <a:prstGeom prst="rect">
                <a:avLst/>
              </a:prstGeom>
              <a:noFill/>
            </p:spPr>
            <p:txBody>
              <a:bodyPr wrap="square" rtlCol="0">
                <a:spAutoFit/>
              </a:bodyPr>
              <a:lstStyle/>
              <a:p>
                <a:pPr algn="ctr"/>
                <a:r>
                  <a:rPr lang="en-US" sz="3600">
                    <a:solidFill>
                      <a:srgbClr val="2A252A"/>
                    </a:solidFill>
                    <a:latin typeface="Times New Roman" panose="02020603050405020304" pitchFamily="18" charset="0"/>
                    <a:cs typeface="Times New Roman" panose="02020603050405020304" pitchFamily="18" charset="0"/>
                  </a:rPr>
                  <a:t>BMO</a:t>
                </a:r>
                <a:endParaRPr lang="vi-VN" sz="3600">
                  <a:solidFill>
                    <a:srgbClr val="2A252A"/>
                  </a:solidFill>
                  <a:latin typeface="Times New Roman" panose="02020603050405020304" pitchFamily="18" charset="0"/>
                  <a:cs typeface="Times New Roman" panose="02020603050405020304" pitchFamily="18" charset="0"/>
                </a:endParaRPr>
              </a:p>
            </p:txBody>
          </p:sp>
        </p:grpSp>
        <p:pic>
          <p:nvPicPr>
            <p:cNvPr id="45" name="Picture 44" descr="Diagram&#10;&#10;Description automatically generated">
              <a:extLst>
                <a:ext uri="{FF2B5EF4-FFF2-40B4-BE49-F238E27FC236}">
                  <a16:creationId xmlns:a16="http://schemas.microsoft.com/office/drawing/2014/main" id="{D2D3904D-0CAC-4FA2-B6BD-A5F593D936E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76135" r="85551"/>
                      </a14:imgEffect>
                    </a14:imgLayer>
                  </a14:imgProps>
                </a:ext>
                <a:ext uri="{28A0092B-C50C-407E-A947-70E740481C1C}">
                  <a14:useLocalDpi xmlns:a14="http://schemas.microsoft.com/office/drawing/2010/main" val="0"/>
                </a:ext>
              </a:extLst>
            </a:blip>
            <a:srcRect l="74958" r="13272"/>
            <a:stretch/>
          </p:blipFill>
          <p:spPr>
            <a:xfrm>
              <a:off x="8182302" y="2292547"/>
              <a:ext cx="461213" cy="2280806"/>
            </a:xfrm>
            <a:prstGeom prst="rect">
              <a:avLst/>
            </a:prstGeom>
          </p:spPr>
        </p:pic>
      </p:grpSp>
      <p:grpSp>
        <p:nvGrpSpPr>
          <p:cNvPr id="50" name="Group 49">
            <a:extLst>
              <a:ext uri="{FF2B5EF4-FFF2-40B4-BE49-F238E27FC236}">
                <a16:creationId xmlns:a16="http://schemas.microsoft.com/office/drawing/2014/main" id="{9E4748FF-ADD0-4B7A-8089-1E8EFD16AE58}"/>
              </a:ext>
            </a:extLst>
          </p:cNvPr>
          <p:cNvGrpSpPr/>
          <p:nvPr/>
        </p:nvGrpSpPr>
        <p:grpSpPr>
          <a:xfrm>
            <a:off x="253103" y="1498789"/>
            <a:ext cx="2728143" cy="3711787"/>
            <a:chOff x="253103" y="1498789"/>
            <a:chExt cx="2728143" cy="3711787"/>
          </a:xfrm>
        </p:grpSpPr>
        <p:grpSp>
          <p:nvGrpSpPr>
            <p:cNvPr id="22" name="Group 21">
              <a:extLst>
                <a:ext uri="{FF2B5EF4-FFF2-40B4-BE49-F238E27FC236}">
                  <a16:creationId xmlns:a16="http://schemas.microsoft.com/office/drawing/2014/main" id="{3E8ECAA4-66E5-4A86-B6B3-531B0E1183D5}"/>
                </a:ext>
              </a:extLst>
            </p:cNvPr>
            <p:cNvGrpSpPr/>
            <p:nvPr/>
          </p:nvGrpSpPr>
          <p:grpSpPr>
            <a:xfrm>
              <a:off x="253103" y="1498789"/>
              <a:ext cx="2728143" cy="3711787"/>
              <a:chOff x="920582" y="1598373"/>
              <a:chExt cx="2728143" cy="3711787"/>
            </a:xfrm>
          </p:grpSpPr>
          <p:pic>
            <p:nvPicPr>
              <p:cNvPr id="17" name="Picture 16" descr="Diagram&#10;&#10;Description automatically generated">
                <a:extLst>
                  <a:ext uri="{FF2B5EF4-FFF2-40B4-BE49-F238E27FC236}">
                    <a16:creationId xmlns:a16="http://schemas.microsoft.com/office/drawing/2014/main" id="{5B705199-637B-4263-9B44-4B9D78484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19" name="Rectangle 18">
                <a:extLst>
                  <a:ext uri="{FF2B5EF4-FFF2-40B4-BE49-F238E27FC236}">
                    <a16:creationId xmlns:a16="http://schemas.microsoft.com/office/drawing/2014/main" id="{92F943B6-99DC-494F-BB29-4B765594857D}"/>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EFEA3B44-A34E-4952-9B6E-436938BECD67}"/>
                  </a:ext>
                </a:extLst>
              </p:cNvPr>
              <p:cNvSpPr/>
              <p:nvPr/>
            </p:nvSpPr>
            <p:spPr>
              <a:xfrm>
                <a:off x="1359741" y="1935308"/>
                <a:ext cx="1849821" cy="2134758"/>
              </a:xfrm>
              <a:prstGeom prst="roundRect">
                <a:avLst>
                  <a:gd name="adj" fmla="val 0"/>
                </a:avLst>
              </a:prstGeom>
              <a:blipFill dpi="0" rotWithShape="1">
                <a:blip r:embed="rId9">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06F7F1DA-1D2D-41D0-B4EA-844FDC10279C}"/>
                  </a:ext>
                </a:extLst>
              </p:cNvPr>
              <p:cNvSpPr txBox="1"/>
              <p:nvPr/>
            </p:nvSpPr>
            <p:spPr>
              <a:xfrm>
                <a:off x="1436914" y="4167439"/>
                <a:ext cx="1698172" cy="646331"/>
              </a:xfrm>
              <a:prstGeom prst="rect">
                <a:avLst/>
              </a:prstGeom>
              <a:noFill/>
            </p:spPr>
            <p:txBody>
              <a:bodyPr wrap="square" rtlCol="0">
                <a:spAutoFit/>
              </a:bodyPr>
              <a:lstStyle/>
              <a:p>
                <a:pPr algn="ctr"/>
                <a:r>
                  <a:rPr lang="en-US" sz="3600">
                    <a:solidFill>
                      <a:srgbClr val="2A252A"/>
                    </a:solidFill>
                    <a:latin typeface="Times New Roman" panose="02020603050405020304" pitchFamily="18" charset="0"/>
                    <a:cs typeface="Times New Roman" panose="02020603050405020304" pitchFamily="18" charset="0"/>
                  </a:rPr>
                  <a:t>FINN</a:t>
                </a:r>
                <a:endParaRPr lang="vi-VN" sz="3600">
                  <a:solidFill>
                    <a:srgbClr val="2A252A"/>
                  </a:solidFill>
                  <a:latin typeface="Times New Roman" panose="02020603050405020304" pitchFamily="18" charset="0"/>
                  <a:cs typeface="Times New Roman" panose="02020603050405020304" pitchFamily="18" charset="0"/>
                </a:endParaRPr>
              </a:p>
            </p:txBody>
          </p:sp>
        </p:grpSp>
        <p:pic>
          <p:nvPicPr>
            <p:cNvPr id="46" name="Picture 45" descr="Diagram&#10;&#10;Description automatically generated">
              <a:extLst>
                <a:ext uri="{FF2B5EF4-FFF2-40B4-BE49-F238E27FC236}">
                  <a16:creationId xmlns:a16="http://schemas.microsoft.com/office/drawing/2014/main" id="{9291F3DC-6390-4259-9922-A20FC445CF43}"/>
                </a:ext>
              </a:extLst>
            </p:cNvPr>
            <p:cNvPicPr>
              <a:picLocks noChangeAspect="1"/>
            </p:cNvPicPr>
            <p:nvPr/>
          </p:nvPicPr>
          <p:blipFill rotWithShape="1">
            <a:blip r:embed="rId10">
              <a:extLst>
                <a:ext uri="{BEBA8EAE-BF5A-486C-A8C5-ECC9F3942E4B}">
                  <a14:imgProps xmlns:a14="http://schemas.microsoft.com/office/drawing/2010/main">
                    <a14:imgLayer r:embed="rId8">
                      <a14:imgEffect>
                        <a14:backgroundRemoval t="10000" b="90000" l="12455" r="22631"/>
                      </a14:imgEffect>
                    </a14:imgLayer>
                  </a14:imgProps>
                </a:ext>
                <a:ext uri="{28A0092B-C50C-407E-A947-70E740481C1C}">
                  <a14:useLocalDpi xmlns:a14="http://schemas.microsoft.com/office/drawing/2010/main" val="0"/>
                </a:ext>
              </a:extLst>
            </a:blip>
            <a:srcRect l="11183" r="76097"/>
            <a:stretch/>
          </p:blipFill>
          <p:spPr>
            <a:xfrm>
              <a:off x="359824" y="2081968"/>
              <a:ext cx="620323" cy="2838450"/>
            </a:xfrm>
            <a:prstGeom prst="rect">
              <a:avLst/>
            </a:prstGeom>
          </p:spPr>
        </p:pic>
      </p:grpSp>
      <p:grpSp>
        <p:nvGrpSpPr>
          <p:cNvPr id="51" name="Group 50">
            <a:extLst>
              <a:ext uri="{FF2B5EF4-FFF2-40B4-BE49-F238E27FC236}">
                <a16:creationId xmlns:a16="http://schemas.microsoft.com/office/drawing/2014/main" id="{42E543BA-82DE-427E-BD4F-07B531B3874C}"/>
              </a:ext>
            </a:extLst>
          </p:cNvPr>
          <p:cNvGrpSpPr/>
          <p:nvPr/>
        </p:nvGrpSpPr>
        <p:grpSpPr>
          <a:xfrm>
            <a:off x="3184842" y="1495279"/>
            <a:ext cx="2728143" cy="3711787"/>
            <a:chOff x="3184842" y="1495279"/>
            <a:chExt cx="2728143" cy="3711787"/>
          </a:xfrm>
        </p:grpSpPr>
        <p:grpSp>
          <p:nvGrpSpPr>
            <p:cNvPr id="23" name="Group 22">
              <a:extLst>
                <a:ext uri="{FF2B5EF4-FFF2-40B4-BE49-F238E27FC236}">
                  <a16:creationId xmlns:a16="http://schemas.microsoft.com/office/drawing/2014/main" id="{B58981DC-E6EC-4C25-B618-01A668AEB363}"/>
                </a:ext>
              </a:extLst>
            </p:cNvPr>
            <p:cNvGrpSpPr/>
            <p:nvPr/>
          </p:nvGrpSpPr>
          <p:grpSpPr>
            <a:xfrm>
              <a:off x="3184842" y="1495279"/>
              <a:ext cx="2728143" cy="3711787"/>
              <a:chOff x="920582" y="1598373"/>
              <a:chExt cx="2728143" cy="3711787"/>
            </a:xfrm>
          </p:grpSpPr>
          <p:pic>
            <p:nvPicPr>
              <p:cNvPr id="24" name="Picture 23" descr="Diagram&#10;&#10;Description automatically generated">
                <a:extLst>
                  <a:ext uri="{FF2B5EF4-FFF2-40B4-BE49-F238E27FC236}">
                    <a16:creationId xmlns:a16="http://schemas.microsoft.com/office/drawing/2014/main" id="{C9D6C290-C1FB-428A-8EE9-0FCC8E1B8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25" name="Rectangle 24">
                <a:extLst>
                  <a:ext uri="{FF2B5EF4-FFF2-40B4-BE49-F238E27FC236}">
                    <a16:creationId xmlns:a16="http://schemas.microsoft.com/office/drawing/2014/main" id="{D9D14ED6-187C-4986-99E3-0FF9FC06A854}"/>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B844A54E-61D0-49A4-99C3-AB6336560349}"/>
                  </a:ext>
                </a:extLst>
              </p:cNvPr>
              <p:cNvSpPr/>
              <p:nvPr/>
            </p:nvSpPr>
            <p:spPr>
              <a:xfrm>
                <a:off x="1359741" y="1935308"/>
                <a:ext cx="1849821" cy="2134758"/>
              </a:xfrm>
              <a:prstGeom prst="roundRect">
                <a:avLst>
                  <a:gd name="adj" fmla="val 0"/>
                </a:avLst>
              </a:prstGeom>
              <a:blipFill dpi="0" rotWithShape="1">
                <a:blip r:embed="rId11">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extBox 26">
                <a:extLst>
                  <a:ext uri="{FF2B5EF4-FFF2-40B4-BE49-F238E27FC236}">
                    <a16:creationId xmlns:a16="http://schemas.microsoft.com/office/drawing/2014/main" id="{BE0A9E88-7F1B-41C1-BCB5-36BFAAED2D62}"/>
                  </a:ext>
                </a:extLst>
              </p:cNvPr>
              <p:cNvSpPr txBox="1"/>
              <p:nvPr/>
            </p:nvSpPr>
            <p:spPr>
              <a:xfrm>
                <a:off x="1436914" y="4167439"/>
                <a:ext cx="1698172" cy="646331"/>
              </a:xfrm>
              <a:prstGeom prst="rect">
                <a:avLst/>
              </a:prstGeom>
              <a:noFill/>
            </p:spPr>
            <p:txBody>
              <a:bodyPr wrap="square" rtlCol="0">
                <a:spAutoFit/>
              </a:bodyPr>
              <a:lstStyle/>
              <a:p>
                <a:pPr algn="ctr"/>
                <a:r>
                  <a:rPr lang="en-US" sz="3600">
                    <a:solidFill>
                      <a:srgbClr val="2A252A"/>
                    </a:solidFill>
                    <a:latin typeface="Times New Roman" panose="02020603050405020304" pitchFamily="18" charset="0"/>
                    <a:cs typeface="Times New Roman" panose="02020603050405020304" pitchFamily="18" charset="0"/>
                  </a:rPr>
                  <a:t>JAKE</a:t>
                </a:r>
                <a:endParaRPr lang="vi-VN" sz="3600">
                  <a:solidFill>
                    <a:srgbClr val="2A252A"/>
                  </a:solidFill>
                  <a:latin typeface="Times New Roman" panose="02020603050405020304" pitchFamily="18" charset="0"/>
                  <a:cs typeface="Times New Roman" panose="02020603050405020304" pitchFamily="18" charset="0"/>
                </a:endParaRPr>
              </a:p>
            </p:txBody>
          </p:sp>
        </p:grpSp>
        <p:pic>
          <p:nvPicPr>
            <p:cNvPr id="47" name="Picture 46" descr="Diagram&#10;&#10;Description automatically generated">
              <a:extLst>
                <a:ext uri="{FF2B5EF4-FFF2-40B4-BE49-F238E27FC236}">
                  <a16:creationId xmlns:a16="http://schemas.microsoft.com/office/drawing/2014/main" id="{2E0D1893-C906-4B97-BC2A-CBEE7B521B76}"/>
                </a:ext>
              </a:extLst>
            </p:cNvPr>
            <p:cNvPicPr>
              <a:picLocks noChangeAspect="1"/>
            </p:cNvPicPr>
            <p:nvPr/>
          </p:nvPicPr>
          <p:blipFill rotWithShape="1">
            <a:blip r:embed="rId12">
              <a:extLst>
                <a:ext uri="{BEBA8EAE-BF5A-486C-A8C5-ECC9F3942E4B}">
                  <a14:imgProps xmlns:a14="http://schemas.microsoft.com/office/drawing/2010/main">
                    <a14:imgLayer r:embed="rId8">
                      <a14:imgEffect>
                        <a14:backgroundRemoval t="9732" b="92953" l="25586" r="41016">
                          <a14:foregroundMark x1="33008" y1="90268" x2="33008" y2="90268"/>
                          <a14:foregroundMark x1="33008" y1="92953" x2="33008" y2="92953"/>
                          <a14:foregroundMark x1="41016" y1="63423" x2="41016" y2="63423"/>
                        </a14:backgroundRemoval>
                      </a14:imgEffect>
                    </a14:imgLayer>
                  </a14:imgProps>
                </a:ext>
                <a:ext uri="{28A0092B-C50C-407E-A947-70E740481C1C}">
                  <a14:useLocalDpi xmlns:a14="http://schemas.microsoft.com/office/drawing/2010/main" val="0"/>
                </a:ext>
              </a:extLst>
            </a:blip>
            <a:srcRect l="23909" r="57031"/>
            <a:stretch/>
          </p:blipFill>
          <p:spPr>
            <a:xfrm>
              <a:off x="3336946" y="2515300"/>
              <a:ext cx="655401" cy="2001428"/>
            </a:xfrm>
            <a:prstGeom prst="rect">
              <a:avLst/>
            </a:prstGeom>
          </p:spPr>
        </p:pic>
      </p:grpSp>
      <p:grpSp>
        <p:nvGrpSpPr>
          <p:cNvPr id="53" name="Group 52">
            <a:extLst>
              <a:ext uri="{FF2B5EF4-FFF2-40B4-BE49-F238E27FC236}">
                <a16:creationId xmlns:a16="http://schemas.microsoft.com/office/drawing/2014/main" id="{6F0CC834-D04B-4924-A1F8-CA090D9E122A}"/>
              </a:ext>
            </a:extLst>
          </p:cNvPr>
          <p:cNvGrpSpPr/>
          <p:nvPr/>
        </p:nvGrpSpPr>
        <p:grpSpPr>
          <a:xfrm>
            <a:off x="9048318" y="1495278"/>
            <a:ext cx="2728143" cy="3711787"/>
            <a:chOff x="9048318" y="1495278"/>
            <a:chExt cx="2728143" cy="3711787"/>
          </a:xfrm>
        </p:grpSpPr>
        <p:grpSp>
          <p:nvGrpSpPr>
            <p:cNvPr id="33" name="Group 32">
              <a:extLst>
                <a:ext uri="{FF2B5EF4-FFF2-40B4-BE49-F238E27FC236}">
                  <a16:creationId xmlns:a16="http://schemas.microsoft.com/office/drawing/2014/main" id="{BC7A4AA6-61D6-4D8E-8740-B5AA034A23F2}"/>
                </a:ext>
              </a:extLst>
            </p:cNvPr>
            <p:cNvGrpSpPr/>
            <p:nvPr/>
          </p:nvGrpSpPr>
          <p:grpSpPr>
            <a:xfrm>
              <a:off x="9048318" y="1495278"/>
              <a:ext cx="2728143" cy="3711787"/>
              <a:chOff x="920582" y="1598373"/>
              <a:chExt cx="2728143" cy="3711787"/>
            </a:xfrm>
          </p:grpSpPr>
          <p:pic>
            <p:nvPicPr>
              <p:cNvPr id="34" name="Picture 33" descr="Diagram&#10;&#10;Description automatically generated">
                <a:extLst>
                  <a:ext uri="{FF2B5EF4-FFF2-40B4-BE49-F238E27FC236}">
                    <a16:creationId xmlns:a16="http://schemas.microsoft.com/office/drawing/2014/main" id="{92CE8B5D-5EBD-4C9E-A6F7-B7ADC9A3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760" y="2090195"/>
                <a:ext cx="3711787" cy="2728143"/>
              </a:xfrm>
              <a:prstGeom prst="rect">
                <a:avLst/>
              </a:prstGeom>
            </p:spPr>
          </p:pic>
          <p:sp>
            <p:nvSpPr>
              <p:cNvPr id="35" name="Rectangle 34">
                <a:extLst>
                  <a:ext uri="{FF2B5EF4-FFF2-40B4-BE49-F238E27FC236}">
                    <a16:creationId xmlns:a16="http://schemas.microsoft.com/office/drawing/2014/main" id="{91CA23E8-2CD7-4B2D-957E-4890D3EF70AB}"/>
                  </a:ext>
                </a:extLst>
              </p:cNvPr>
              <p:cNvSpPr/>
              <p:nvPr/>
            </p:nvSpPr>
            <p:spPr>
              <a:xfrm>
                <a:off x="1307675" y="4079194"/>
                <a:ext cx="1953955" cy="904102"/>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Rounded Corners 35">
                <a:extLst>
                  <a:ext uri="{FF2B5EF4-FFF2-40B4-BE49-F238E27FC236}">
                    <a16:creationId xmlns:a16="http://schemas.microsoft.com/office/drawing/2014/main" id="{578A4B61-B50F-4D18-9F51-D5E46A742879}"/>
                  </a:ext>
                </a:extLst>
              </p:cNvPr>
              <p:cNvSpPr/>
              <p:nvPr/>
            </p:nvSpPr>
            <p:spPr>
              <a:xfrm>
                <a:off x="1359741" y="1935308"/>
                <a:ext cx="1849821" cy="2134758"/>
              </a:xfrm>
              <a:prstGeom prst="roundRect">
                <a:avLst>
                  <a:gd name="adj" fmla="val 0"/>
                </a:avLst>
              </a:prstGeom>
              <a:blipFill dpi="0" rotWithShape="1">
                <a:blip r:embed="rId13">
                  <a:extLst>
                    <a:ext uri="{28A0092B-C50C-407E-A947-70E740481C1C}">
                      <a14:useLocalDpi xmlns:a14="http://schemas.microsoft.com/office/drawing/2010/main" val="0"/>
                    </a:ext>
                  </a:extLst>
                </a:blip>
                <a:srcRect/>
                <a:stretch>
                  <a:fillRect l="-7702" r="-7702"/>
                </a:stretch>
              </a:blipFill>
              <a:ln w="28575">
                <a:solidFill>
                  <a:srgbClr val="230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8A0361A5-AC75-4324-8248-4C2350EEAE04}"/>
                  </a:ext>
                </a:extLst>
              </p:cNvPr>
              <p:cNvSpPr txBox="1"/>
              <p:nvPr/>
            </p:nvSpPr>
            <p:spPr>
              <a:xfrm>
                <a:off x="1277916" y="4045110"/>
                <a:ext cx="2013470" cy="954107"/>
              </a:xfrm>
              <a:prstGeom prst="rect">
                <a:avLst/>
              </a:prstGeom>
              <a:noFill/>
            </p:spPr>
            <p:txBody>
              <a:bodyPr wrap="square" rtlCol="0">
                <a:spAutoFit/>
              </a:bodyPr>
              <a:lstStyle/>
              <a:p>
                <a:pPr algn="ctr"/>
                <a:r>
                  <a:rPr lang="vi-VN" sz="2800" b="0" i="0">
                    <a:solidFill>
                      <a:srgbClr val="2A252A"/>
                    </a:solidFill>
                    <a:effectLst/>
                    <a:latin typeface="+mj-lt"/>
                  </a:rPr>
                  <a:t>Princess Bubblegum</a:t>
                </a:r>
              </a:p>
            </p:txBody>
          </p:sp>
        </p:grpSp>
        <p:pic>
          <p:nvPicPr>
            <p:cNvPr id="49" name="Picture 48" descr="Diagram&#10;&#10;Description automatically generated">
              <a:extLst>
                <a:ext uri="{FF2B5EF4-FFF2-40B4-BE49-F238E27FC236}">
                  <a16:creationId xmlns:a16="http://schemas.microsoft.com/office/drawing/2014/main" id="{42FE0C19-0AF5-45D5-BADB-545509E79812}"/>
                </a:ext>
              </a:extLst>
            </p:cNvPr>
            <p:cNvPicPr>
              <a:picLocks noChangeAspect="1"/>
            </p:cNvPicPr>
            <p:nvPr/>
          </p:nvPicPr>
          <p:blipFill rotWithShape="1">
            <a:blip r:embed="rId14">
              <a:extLst>
                <a:ext uri="{BEBA8EAE-BF5A-486C-A8C5-ECC9F3942E4B}">
                  <a14:imgProps xmlns:a14="http://schemas.microsoft.com/office/drawing/2010/main">
                    <a14:imgLayer r:embed="rId8">
                      <a14:imgEffect>
                        <a14:backgroundRemoval t="10000" b="90000" l="63091" r="72274">
                          <a14:foregroundMark x1="64258" y1="76846" x2="64258" y2="76846"/>
                        </a14:backgroundRemoval>
                      </a14:imgEffect>
                    </a14:imgLayer>
                  </a14:imgProps>
                </a:ext>
                <a:ext uri="{28A0092B-C50C-407E-A947-70E740481C1C}">
                  <a14:useLocalDpi xmlns:a14="http://schemas.microsoft.com/office/drawing/2010/main" val="0"/>
                </a:ext>
              </a:extLst>
            </a:blip>
            <a:srcRect l="61943" r="26578"/>
            <a:stretch/>
          </p:blipFill>
          <p:spPr>
            <a:xfrm>
              <a:off x="11090010" y="2012106"/>
              <a:ext cx="544902" cy="2762740"/>
            </a:xfrm>
            <a:prstGeom prst="rect">
              <a:avLst/>
            </a:prstGeom>
          </p:spPr>
        </p:pic>
      </p:grpSp>
      <p:sp>
        <p:nvSpPr>
          <p:cNvPr id="40" name="Rectangle 39">
            <a:extLst>
              <a:ext uri="{FF2B5EF4-FFF2-40B4-BE49-F238E27FC236}">
                <a16:creationId xmlns:a16="http://schemas.microsoft.com/office/drawing/2014/main" id="{33EB840C-501D-4711-B593-E1EFA8B40D8C}"/>
              </a:ext>
            </a:extLst>
          </p:cNvPr>
          <p:cNvSpPr/>
          <p:nvPr/>
        </p:nvSpPr>
        <p:spPr>
          <a:xfrm>
            <a:off x="0" y="0"/>
            <a:ext cx="12192000" cy="6857999"/>
          </a:xfrm>
          <a:prstGeom prst="rect">
            <a:avLst/>
          </a:prstGeom>
          <a:solidFill>
            <a:srgbClr val="3DF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1" name="Picture 40">
            <a:extLst>
              <a:ext uri="{FF2B5EF4-FFF2-40B4-BE49-F238E27FC236}">
                <a16:creationId xmlns:a16="http://schemas.microsoft.com/office/drawing/2014/main" id="{B004CF3D-17C3-4362-A838-B715DF235227}"/>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35741" b="78426" l="27448" r="51875">
                        <a14:foregroundMark x1="50156" y1="54907" x2="51042" y2="57037"/>
                        <a14:foregroundMark x1="51458" y1="56296" x2="51927" y2="57222"/>
                        <a14:foregroundMark x1="42083" y1="63889" x2="43229" y2="67963"/>
                        <a14:foregroundMark x1="39427" y1="78426" x2="39427" y2="78426"/>
                        <a14:foregroundMark x1="27865" y1="57685" x2="27865" y2="57685"/>
                        <a14:foregroundMark x1="28542" y1="52130" x2="28542" y2="52130"/>
                        <a14:foregroundMark x1="29323" y1="49167" x2="29323" y2="49167"/>
                        <a14:foregroundMark x1="30417" y1="46296" x2="30417" y2="46296"/>
                        <a14:foregroundMark x1="31302" y1="43796" x2="31302" y2="43796"/>
                        <a14:foregroundMark x1="32656" y1="42593" x2="32813" y2="42130"/>
                        <a14:foregroundMark x1="34844" y1="40556" x2="34844" y2="40556"/>
                        <a14:foregroundMark x1="36979" y1="38519" x2="36979" y2="38519"/>
                        <a14:foregroundMark x1="33542" y1="40926" x2="33542" y2="40926"/>
                        <a14:foregroundMark x1="29948" y1="47685" x2="29948" y2="47685"/>
                        <a14:foregroundMark x1="29583" y1="47685" x2="29583" y2="47685"/>
                        <a14:foregroundMark x1="28958" y1="50093" x2="28958" y2="50093"/>
                        <a14:foregroundMark x1="28802" y1="50833" x2="28802" y2="50833"/>
                      </a14:backgroundRemoval>
                    </a14:imgEffect>
                  </a14:imgLayer>
                </a14:imgProps>
              </a:ext>
            </a:extLst>
          </a:blip>
          <a:srcRect l="24486" t="30588" r="45587" b="17255"/>
          <a:stretch/>
        </p:blipFill>
        <p:spPr>
          <a:xfrm rot="20834145">
            <a:off x="-11238" y="6953387"/>
            <a:ext cx="1485854" cy="1456648"/>
          </a:xfrm>
          <a:prstGeom prst="rect">
            <a:avLst/>
          </a:prstGeom>
        </p:spPr>
      </p:pic>
      <p:grpSp>
        <p:nvGrpSpPr>
          <p:cNvPr id="42" name="Group 41">
            <a:extLst>
              <a:ext uri="{FF2B5EF4-FFF2-40B4-BE49-F238E27FC236}">
                <a16:creationId xmlns:a16="http://schemas.microsoft.com/office/drawing/2014/main" id="{BBCD83BC-1C2B-4422-8944-5396958A0685}"/>
              </a:ext>
            </a:extLst>
          </p:cNvPr>
          <p:cNvGrpSpPr/>
          <p:nvPr/>
        </p:nvGrpSpPr>
        <p:grpSpPr>
          <a:xfrm>
            <a:off x="9048318" y="7066328"/>
            <a:ext cx="3358960" cy="1595085"/>
            <a:chOff x="8921354" y="5331557"/>
            <a:chExt cx="3358960" cy="1595085"/>
          </a:xfrm>
        </p:grpSpPr>
        <p:pic>
          <p:nvPicPr>
            <p:cNvPr id="43" name="Picture 42">
              <a:extLst>
                <a:ext uri="{FF2B5EF4-FFF2-40B4-BE49-F238E27FC236}">
                  <a16:creationId xmlns:a16="http://schemas.microsoft.com/office/drawing/2014/main" id="{0244CFA9-41B9-4863-AF4E-B5F5057EDE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7315" b="65648" l="50938" r="74115">
                          <a14:foregroundMark x1="57344" y1="46204" x2="60417" y2="46204"/>
                          <a14:foregroundMark x1="64219" y1="43426" x2="65156" y2="43426"/>
                          <a14:foregroundMark x1="62917" y1="44444" x2="64583" y2="45185"/>
                          <a14:foregroundMark x1="62031" y1="65093" x2="62031" y2="65093"/>
                          <a14:foregroundMark x1="67969" y1="63981" x2="68073" y2="63981"/>
                          <a14:foregroundMark x1="68333" y1="63704" x2="68333" y2="63704"/>
                          <a14:foregroundMark x1="68594" y1="63704" x2="68594" y2="63704"/>
                          <a14:foregroundMark x1="68958" y1="63241" x2="68958" y2="63241"/>
                          <a14:foregroundMark x1="66719" y1="65093" x2="66719" y2="65093"/>
                          <a14:foregroundMark x1="65156" y1="65648" x2="65156" y2="65648"/>
                          <a14:foregroundMark x1="72813" y1="47315" x2="72813" y2="47315"/>
                          <a14:foregroundMark x1="72917" y1="55648" x2="72917" y2="55648"/>
                          <a14:foregroundMark x1="73073" y1="50370" x2="73073" y2="50370"/>
                          <a14:foregroundMark x1="71979" y1="35741" x2="71979" y2="35741"/>
                          <a14:foregroundMark x1="72135" y1="36296" x2="72135" y2="36296"/>
                          <a14:foregroundMark x1="71927" y1="34352" x2="71927" y2="34352"/>
                          <a14:foregroundMark x1="72344" y1="40000" x2="72344" y2="40000"/>
                          <a14:foregroundMark x1="72240" y1="37685" x2="72240" y2="37685"/>
                          <a14:foregroundMark x1="72552" y1="43981" x2="72552" y2="43981"/>
                          <a14:foregroundMark x1="72865" y1="46481" x2="72865" y2="46481"/>
                          <a14:foregroundMark x1="72656" y1="43426" x2="72604" y2="44722"/>
                          <a14:foregroundMark x1="72448" y1="41852" x2="72552" y2="43241"/>
                          <a14:foregroundMark x1="71146" y1="29074" x2="71146" y2="29074"/>
                          <a14:foregroundMark x1="69896" y1="28241" x2="69896" y2="28241"/>
                          <a14:foregroundMark x1="68958" y1="29630" x2="68958" y2="29630"/>
                          <a14:foregroundMark x1="69063" y1="29167" x2="69271" y2="28981"/>
                          <a14:foregroundMark x1="71667" y1="31944" x2="71667" y2="31944"/>
                          <a14:foregroundMark x1="71458" y1="30093" x2="71458" y2="30093"/>
                          <a14:foregroundMark x1="71719" y1="33148" x2="71719" y2="33148"/>
                          <a14:foregroundMark x1="71927" y1="33148" x2="71927" y2="33148"/>
                          <a14:foregroundMark x1="71927" y1="33333" x2="71927" y2="33333"/>
                          <a14:foregroundMark x1="71875" y1="33241" x2="71875" y2="33241"/>
                          <a14:foregroundMark x1="71719" y1="32500" x2="71719" y2="32500"/>
                          <a14:foregroundMark x1="71979" y1="33981" x2="71979" y2="33981"/>
                          <a14:foregroundMark x1="67656" y1="32407" x2="67656" y2="32407"/>
                          <a14:foregroundMark x1="65573" y1="32685" x2="65573" y2="32685"/>
                          <a14:foregroundMark x1="65156" y1="32685" x2="65156" y2="32685"/>
                          <a14:foregroundMark x1="52448" y1="32685" x2="52448" y2="32685"/>
                          <a14:foregroundMark x1="51354" y1="34722" x2="51354" y2="34722"/>
                          <a14:foregroundMark x1="51823" y1="32963" x2="51823" y2="32963"/>
                          <a14:foregroundMark x1="50990" y1="40741" x2="50990" y2="40741"/>
                          <a14:foregroundMark x1="52083" y1="53889" x2="52083" y2="53889"/>
                          <a14:foregroundMark x1="51771" y1="52315" x2="51771" y2="52315"/>
                          <a14:backgroundMark x1="71615" y1="30648" x2="71875" y2="32315"/>
                          <a14:backgroundMark x1="71901" y1="33148" x2="71979" y2="33796"/>
                          <a14:backgroundMark x1="71823" y1="32500" x2="71901" y2="33148"/>
                        </a14:backgroundRemoval>
                      </a14:imgEffect>
                    </a14:imgLayer>
                  </a14:imgProps>
                </a:ext>
              </a:extLst>
            </a:blip>
            <a:srcRect l="48064" t="22652" r="22984" b="30610"/>
            <a:stretch/>
          </p:blipFill>
          <p:spPr>
            <a:xfrm>
              <a:off x="10523764" y="5331557"/>
              <a:ext cx="1756550" cy="1595085"/>
            </a:xfrm>
            <a:prstGeom prst="rect">
              <a:avLst/>
            </a:prstGeom>
          </p:spPr>
        </p:pic>
        <p:pic>
          <p:nvPicPr>
            <p:cNvPr id="44" name="Picture 43" descr="Diagram&#10;&#10;Description automatically generated">
              <a:extLst>
                <a:ext uri="{FF2B5EF4-FFF2-40B4-BE49-F238E27FC236}">
                  <a16:creationId xmlns:a16="http://schemas.microsoft.com/office/drawing/2014/main" id="{E29678D0-9765-4D95-910F-34BC58AA9CAF}"/>
                </a:ext>
              </a:extLst>
            </p:cNvPr>
            <p:cNvPicPr>
              <a:picLocks noChangeAspect="1"/>
            </p:cNvPicPr>
            <p:nvPr/>
          </p:nvPicPr>
          <p:blipFill rotWithShape="1">
            <a:blip r:embed="rId19">
              <a:extLst>
                <a:ext uri="{BEBA8EAE-BF5A-486C-A8C5-ECC9F3942E4B}">
                  <a14:imgProps xmlns:a14="http://schemas.microsoft.com/office/drawing/2010/main">
                    <a14:imgLayer r:embed="rId8">
                      <a14:imgEffect>
                        <a14:backgroundRemoval t="7383" b="92282" l="43750" r="59375">
                          <a14:foregroundMark x1="51758" y1="7718" x2="51758" y2="7718"/>
                          <a14:foregroundMark x1="51367" y1="92282" x2="51563" y2="91275"/>
                        </a14:backgroundRemoval>
                      </a14:imgEffect>
                    </a14:imgLayer>
                  </a14:imgProps>
                </a:ext>
                <a:ext uri="{28A0092B-C50C-407E-A947-70E740481C1C}">
                  <a14:useLocalDpi xmlns:a14="http://schemas.microsoft.com/office/drawing/2010/main" val="0"/>
                </a:ext>
              </a:extLst>
            </a:blip>
            <a:srcRect l="41838" r="38373"/>
            <a:stretch/>
          </p:blipFill>
          <p:spPr>
            <a:xfrm rot="18702417">
              <a:off x="9858043" y="4896463"/>
              <a:ext cx="965071" cy="2838450"/>
            </a:xfrm>
            <a:prstGeom prst="rect">
              <a:avLst/>
            </a:prstGeom>
          </p:spPr>
        </p:pic>
      </p:grpSp>
      <p:sp>
        <p:nvSpPr>
          <p:cNvPr id="54" name="Rectangle 53">
            <a:extLst>
              <a:ext uri="{FF2B5EF4-FFF2-40B4-BE49-F238E27FC236}">
                <a16:creationId xmlns:a16="http://schemas.microsoft.com/office/drawing/2014/main" id="{9BA704E4-7C17-4990-B7D3-BE1124632DEE}"/>
              </a:ext>
            </a:extLst>
          </p:cNvPr>
          <p:cNvSpPr/>
          <p:nvPr/>
        </p:nvSpPr>
        <p:spPr>
          <a:xfrm>
            <a:off x="-20581" y="5725507"/>
            <a:ext cx="12233161" cy="11524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descr="Text&#10;&#10;Description automatically generated">
            <a:extLst>
              <a:ext uri="{FF2B5EF4-FFF2-40B4-BE49-F238E27FC236}">
                <a16:creationId xmlns:a16="http://schemas.microsoft.com/office/drawing/2014/main" id="{EC881FE2-17D4-4BDE-BF6B-714A1B548727}"/>
              </a:ext>
            </a:extLst>
          </p:cNvPr>
          <p:cNvPicPr>
            <a:picLocks noChangeAspect="1"/>
          </p:cNvPicPr>
          <p:nvPr/>
        </p:nvPicPr>
        <p:blipFill rotWithShape="1">
          <a:blip r:embed="rId4">
            <a:extLst>
              <a:ext uri="{28A0092B-C50C-407E-A947-70E740481C1C}">
                <a14:useLocalDpi xmlns:a14="http://schemas.microsoft.com/office/drawing/2010/main" val="0"/>
              </a:ext>
            </a:extLst>
          </a:blip>
          <a:srcRect t="26933" b="26134"/>
          <a:stretch/>
        </p:blipFill>
        <p:spPr>
          <a:xfrm>
            <a:off x="787401" y="550219"/>
            <a:ext cx="3105872" cy="1457689"/>
          </a:xfrm>
          <a:prstGeom prst="rect">
            <a:avLst/>
          </a:prstGeom>
        </p:spPr>
      </p:pic>
      <p:grpSp>
        <p:nvGrpSpPr>
          <p:cNvPr id="57" name="Group 56">
            <a:extLst>
              <a:ext uri="{FF2B5EF4-FFF2-40B4-BE49-F238E27FC236}">
                <a16:creationId xmlns:a16="http://schemas.microsoft.com/office/drawing/2014/main" id="{CFF04C90-0404-4662-95E9-FF69989114D8}"/>
              </a:ext>
            </a:extLst>
          </p:cNvPr>
          <p:cNvGrpSpPr/>
          <p:nvPr/>
        </p:nvGrpSpPr>
        <p:grpSpPr>
          <a:xfrm>
            <a:off x="4467140" y="134714"/>
            <a:ext cx="7375259" cy="6286285"/>
            <a:chOff x="4856204" y="369111"/>
            <a:chExt cx="7080422" cy="6054813"/>
          </a:xfrm>
        </p:grpSpPr>
        <p:sp>
          <p:nvSpPr>
            <p:cNvPr id="58" name="Scroll: Horizontal 57">
              <a:extLst>
                <a:ext uri="{FF2B5EF4-FFF2-40B4-BE49-F238E27FC236}">
                  <a16:creationId xmlns:a16="http://schemas.microsoft.com/office/drawing/2014/main" id="{16C5108C-DEA2-4697-B4E7-72E95B1C51E5}"/>
                </a:ext>
              </a:extLst>
            </p:cNvPr>
            <p:cNvSpPr/>
            <p:nvPr/>
          </p:nvSpPr>
          <p:spPr>
            <a:xfrm rot="5400000">
              <a:off x="5369008" y="-143693"/>
              <a:ext cx="6054813" cy="7080422"/>
            </a:xfrm>
            <a:prstGeom prst="horizontalScroll">
              <a:avLst>
                <a:gd name="adj" fmla="val 8016"/>
              </a:avLst>
            </a:prstGeom>
            <a:solidFill>
              <a:schemeClr val="accent4">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A5155B2E-3641-4DE0-9F94-5E2B01EA7FA4}"/>
                </a:ext>
              </a:extLst>
            </p:cNvPr>
            <p:cNvSpPr/>
            <p:nvPr/>
          </p:nvSpPr>
          <p:spPr>
            <a:xfrm>
              <a:off x="5564674" y="1087523"/>
              <a:ext cx="5605834" cy="4917861"/>
            </a:xfrm>
            <a:prstGeom prst="rect">
              <a:avLst/>
            </a:prstGeom>
            <a:solidFill>
              <a:srgbClr val="B38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Isosceles Triangle 59">
              <a:extLst>
                <a:ext uri="{FF2B5EF4-FFF2-40B4-BE49-F238E27FC236}">
                  <a16:creationId xmlns:a16="http://schemas.microsoft.com/office/drawing/2014/main" id="{459EBF50-A941-4DD5-B6FD-FAC793848FF2}"/>
                </a:ext>
              </a:extLst>
            </p:cNvPr>
            <p:cNvSpPr/>
            <p:nvPr/>
          </p:nvSpPr>
          <p:spPr>
            <a:xfrm rot="5400000">
              <a:off x="5621462" y="2329576"/>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Isosceles Triangle 60">
              <a:extLst>
                <a:ext uri="{FF2B5EF4-FFF2-40B4-BE49-F238E27FC236}">
                  <a16:creationId xmlns:a16="http://schemas.microsoft.com/office/drawing/2014/main" id="{63EB98A9-8C24-4FCA-A0A6-1B7B4F60B3F5}"/>
                </a:ext>
              </a:extLst>
            </p:cNvPr>
            <p:cNvSpPr/>
            <p:nvPr/>
          </p:nvSpPr>
          <p:spPr>
            <a:xfrm>
              <a:off x="10002780" y="5737970"/>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Isosceles Triangle 61">
              <a:extLst>
                <a:ext uri="{FF2B5EF4-FFF2-40B4-BE49-F238E27FC236}">
                  <a16:creationId xmlns:a16="http://schemas.microsoft.com/office/drawing/2014/main" id="{07E8FE90-6359-4D2A-988A-76398C330193}"/>
                </a:ext>
              </a:extLst>
            </p:cNvPr>
            <p:cNvSpPr/>
            <p:nvPr/>
          </p:nvSpPr>
          <p:spPr>
            <a:xfrm rot="10800000">
              <a:off x="9506876" y="1087523"/>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Isosceles Triangle 62">
              <a:extLst>
                <a:ext uri="{FF2B5EF4-FFF2-40B4-BE49-F238E27FC236}">
                  <a16:creationId xmlns:a16="http://schemas.microsoft.com/office/drawing/2014/main" id="{2F356767-7C06-4B06-B8CE-D8BA54014721}"/>
                </a:ext>
              </a:extLst>
            </p:cNvPr>
            <p:cNvSpPr/>
            <p:nvPr/>
          </p:nvSpPr>
          <p:spPr>
            <a:xfrm>
              <a:off x="6562395" y="5627725"/>
              <a:ext cx="128706" cy="423869"/>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Isosceles Triangle 63">
              <a:extLst>
                <a:ext uri="{FF2B5EF4-FFF2-40B4-BE49-F238E27FC236}">
                  <a16:creationId xmlns:a16="http://schemas.microsoft.com/office/drawing/2014/main" id="{46AF6676-EEFD-42EA-AC4D-FE5D6FCE7A66}"/>
                </a:ext>
              </a:extLst>
            </p:cNvPr>
            <p:cNvSpPr/>
            <p:nvPr/>
          </p:nvSpPr>
          <p:spPr>
            <a:xfrm rot="4271628">
              <a:off x="5571024" y="5684624"/>
              <a:ext cx="254714" cy="360765"/>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Isosceles Triangle 64">
              <a:extLst>
                <a:ext uri="{FF2B5EF4-FFF2-40B4-BE49-F238E27FC236}">
                  <a16:creationId xmlns:a16="http://schemas.microsoft.com/office/drawing/2014/main" id="{5612ABF2-8D37-43FA-8FAD-E574E41B5989}"/>
                </a:ext>
              </a:extLst>
            </p:cNvPr>
            <p:cNvSpPr/>
            <p:nvPr/>
          </p:nvSpPr>
          <p:spPr>
            <a:xfrm rot="16200000">
              <a:off x="10964152" y="2659221"/>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Isosceles Triangle 65">
              <a:extLst>
                <a:ext uri="{FF2B5EF4-FFF2-40B4-BE49-F238E27FC236}">
                  <a16:creationId xmlns:a16="http://schemas.microsoft.com/office/drawing/2014/main" id="{D85B811A-1263-4DAA-977D-B5F7718DFDB4}"/>
                </a:ext>
              </a:extLst>
            </p:cNvPr>
            <p:cNvSpPr/>
            <p:nvPr/>
          </p:nvSpPr>
          <p:spPr>
            <a:xfrm rot="16200000">
              <a:off x="10917771" y="3135787"/>
              <a:ext cx="126165" cy="387849"/>
            </a:xfrm>
            <a:prstGeom prst="triangle">
              <a:avLst>
                <a:gd name="adj" fmla="val 47222"/>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Isosceles Triangle 66">
              <a:extLst>
                <a:ext uri="{FF2B5EF4-FFF2-40B4-BE49-F238E27FC236}">
                  <a16:creationId xmlns:a16="http://schemas.microsoft.com/office/drawing/2014/main" id="{A4249DA9-E65D-4470-A1B1-D7D961AC5B00}"/>
                </a:ext>
              </a:extLst>
            </p:cNvPr>
            <p:cNvSpPr/>
            <p:nvPr/>
          </p:nvSpPr>
          <p:spPr>
            <a:xfrm rot="10800000">
              <a:off x="7650461" y="1087523"/>
              <a:ext cx="153838" cy="267414"/>
            </a:xfrm>
            <a:prstGeom prst="triangle">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68" name="Picture 67" descr="Diagram&#10;&#10;Description automatically generated">
            <a:extLst>
              <a:ext uri="{FF2B5EF4-FFF2-40B4-BE49-F238E27FC236}">
                <a16:creationId xmlns:a16="http://schemas.microsoft.com/office/drawing/2014/main" id="{4BF5CF85-7C53-406B-A882-73FE1B967998}"/>
              </a:ext>
            </a:extLst>
          </p:cNvPr>
          <p:cNvPicPr>
            <a:picLocks noChangeAspect="1"/>
          </p:cNvPicPr>
          <p:nvPr/>
        </p:nvPicPr>
        <p:blipFill rotWithShape="1">
          <a:blip r:embed="rId19">
            <a:extLst>
              <a:ext uri="{BEBA8EAE-BF5A-486C-A8C5-ECC9F3942E4B}">
                <a14:imgProps xmlns:a14="http://schemas.microsoft.com/office/drawing/2010/main">
                  <a14:imgLayer r:embed="rId8">
                    <a14:imgEffect>
                      <a14:backgroundRemoval t="7383" b="92282" l="43750" r="59375">
                        <a14:foregroundMark x1="51758" y1="7718" x2="51758" y2="7718"/>
                        <a14:foregroundMark x1="51367" y1="92282" x2="51563" y2="91275"/>
                      </a14:backgroundRemoval>
                    </a14:imgEffect>
                  </a14:imgLayer>
                </a14:imgProps>
              </a:ext>
              <a:ext uri="{28A0092B-C50C-407E-A947-70E740481C1C}">
                <a14:useLocalDpi xmlns:a14="http://schemas.microsoft.com/office/drawing/2010/main" val="0"/>
              </a:ext>
            </a:extLst>
          </a:blip>
          <a:srcRect l="41838" r="38373"/>
          <a:stretch/>
        </p:blipFill>
        <p:spPr>
          <a:xfrm rot="723616">
            <a:off x="10985488" y="3947683"/>
            <a:ext cx="965071" cy="2838450"/>
          </a:xfrm>
          <a:prstGeom prst="rect">
            <a:avLst/>
          </a:prstGeom>
        </p:spPr>
      </p:pic>
      <p:pic>
        <p:nvPicPr>
          <p:cNvPr id="69" name="Picture 68" descr="A picture containing text&#10;&#10;Description automatically generated">
            <a:extLst>
              <a:ext uri="{FF2B5EF4-FFF2-40B4-BE49-F238E27FC236}">
                <a16:creationId xmlns:a16="http://schemas.microsoft.com/office/drawing/2014/main" id="{14032BC7-F9EF-4FFB-8792-C16FB67C698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9409" y="5163829"/>
            <a:ext cx="1122972" cy="1122972"/>
          </a:xfrm>
          <a:prstGeom prst="rect">
            <a:avLst/>
          </a:prstGeom>
        </p:spPr>
      </p:pic>
      <p:pic>
        <p:nvPicPr>
          <p:cNvPr id="70" name="Picture 69" descr="A picture containing vector graphics&#10;&#10;Description automatically generated">
            <a:extLst>
              <a:ext uri="{FF2B5EF4-FFF2-40B4-BE49-F238E27FC236}">
                <a16:creationId xmlns:a16="http://schemas.microsoft.com/office/drawing/2014/main" id="{D5D43515-1358-4F25-A8FA-74BBFE8354A4}"/>
              </a:ext>
            </a:extLst>
          </p:cNvPr>
          <p:cNvPicPr>
            <a:picLocks noChangeAspect="1"/>
          </p:cNvPicPr>
          <p:nvPr/>
        </p:nvPicPr>
        <p:blipFill rotWithShape="1">
          <a:blip r:embed="rId21">
            <a:extLst>
              <a:ext uri="{28A0092B-C50C-407E-A947-70E740481C1C}">
                <a14:useLocalDpi xmlns:a14="http://schemas.microsoft.com/office/drawing/2010/main" val="0"/>
              </a:ext>
            </a:extLst>
          </a:blip>
          <a:srcRect r="47060"/>
          <a:stretch/>
        </p:blipFill>
        <p:spPr>
          <a:xfrm>
            <a:off x="978802" y="3155922"/>
            <a:ext cx="2089560" cy="3200318"/>
          </a:xfrm>
          <a:prstGeom prst="rect">
            <a:avLst/>
          </a:prstGeom>
        </p:spPr>
      </p:pic>
      <p:pic>
        <p:nvPicPr>
          <p:cNvPr id="71" name="Picture 70" descr="A picture containing text&#10;&#10;Description automatically generated">
            <a:extLst>
              <a:ext uri="{FF2B5EF4-FFF2-40B4-BE49-F238E27FC236}">
                <a16:creationId xmlns:a16="http://schemas.microsoft.com/office/drawing/2014/main" id="{DB419127-C751-47F7-9E6A-87B31767706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4709808" y="5734662"/>
            <a:ext cx="814385" cy="988624"/>
          </a:xfrm>
          <a:prstGeom prst="rect">
            <a:avLst/>
          </a:prstGeom>
        </p:spPr>
      </p:pic>
      <p:sp>
        <p:nvSpPr>
          <p:cNvPr id="72" name="TextBox 71">
            <a:extLst>
              <a:ext uri="{FF2B5EF4-FFF2-40B4-BE49-F238E27FC236}">
                <a16:creationId xmlns:a16="http://schemas.microsoft.com/office/drawing/2014/main" id="{3ABEB3E9-D80A-4933-A685-38DEA70ACC46}"/>
              </a:ext>
            </a:extLst>
          </p:cNvPr>
          <p:cNvSpPr txBox="1"/>
          <p:nvPr/>
        </p:nvSpPr>
        <p:spPr>
          <a:xfrm>
            <a:off x="-39555" y="2120250"/>
            <a:ext cx="4807510" cy="923330"/>
          </a:xfrm>
          <a:prstGeom prst="rect">
            <a:avLst/>
          </a:prstGeom>
          <a:noFill/>
        </p:spPr>
        <p:txBody>
          <a:bodyPr wrap="square" rtlCol="0">
            <a:spAutoFit/>
          </a:bodyPr>
          <a:lstStyle/>
          <a:p>
            <a:pPr algn="ctr"/>
            <a:r>
              <a:rPr lang="en-US" sz="5400" b="1" dirty="0" err="1">
                <a:ln w="12700">
                  <a:solidFill>
                    <a:sysClr val="windowText" lastClr="000000"/>
                  </a:solidFill>
                </a:ln>
                <a:solidFill>
                  <a:srgbClr val="D45641"/>
                </a:solidFill>
                <a:latin typeface="Lobster" panose="00000500000000000000" pitchFamily="2" charset="0"/>
              </a:rPr>
              <a:t>Nội</a:t>
            </a:r>
            <a:r>
              <a:rPr lang="en-US" sz="5400" b="1" dirty="0">
                <a:ln w="12700">
                  <a:solidFill>
                    <a:sysClr val="windowText" lastClr="000000"/>
                  </a:solidFill>
                </a:ln>
                <a:solidFill>
                  <a:srgbClr val="D45641"/>
                </a:solidFill>
                <a:latin typeface="Lobster" panose="00000500000000000000" pitchFamily="2" charset="0"/>
              </a:rPr>
              <a:t> dung </a:t>
            </a:r>
            <a:r>
              <a:rPr lang="en-US" sz="5400" b="1" dirty="0" err="1">
                <a:ln w="12700">
                  <a:solidFill>
                    <a:sysClr val="windowText" lastClr="000000"/>
                  </a:solidFill>
                </a:ln>
                <a:solidFill>
                  <a:srgbClr val="D45641"/>
                </a:solidFill>
                <a:latin typeface="Lobster" panose="00000500000000000000" pitchFamily="2" charset="0"/>
              </a:rPr>
              <a:t>bài</a:t>
            </a:r>
            <a:r>
              <a:rPr lang="en-US" sz="5400" b="1" dirty="0">
                <a:ln w="12700">
                  <a:solidFill>
                    <a:sysClr val="windowText" lastClr="000000"/>
                  </a:solidFill>
                </a:ln>
                <a:solidFill>
                  <a:srgbClr val="D45641"/>
                </a:solidFill>
                <a:latin typeface="Lobster" panose="00000500000000000000" pitchFamily="2" charset="0"/>
              </a:rPr>
              <a:t> </a:t>
            </a:r>
            <a:r>
              <a:rPr lang="en-US" sz="5400" b="1" dirty="0" err="1">
                <a:ln w="12700">
                  <a:solidFill>
                    <a:sysClr val="windowText" lastClr="000000"/>
                  </a:solidFill>
                </a:ln>
                <a:solidFill>
                  <a:srgbClr val="D45641"/>
                </a:solidFill>
                <a:latin typeface="Lobster" panose="00000500000000000000" pitchFamily="2" charset="0"/>
              </a:rPr>
              <a:t>học</a:t>
            </a:r>
            <a:endParaRPr lang="vi-VN" sz="5400" b="1" dirty="0">
              <a:ln w="12700">
                <a:solidFill>
                  <a:sysClr val="windowText" lastClr="000000"/>
                </a:solidFill>
              </a:ln>
              <a:solidFill>
                <a:srgbClr val="D45641"/>
              </a:solidFill>
              <a:latin typeface="Lobster" panose="00000500000000000000" pitchFamily="2" charset="0"/>
            </a:endParaRPr>
          </a:p>
        </p:txBody>
      </p:sp>
      <p:pic>
        <p:nvPicPr>
          <p:cNvPr id="73" name="Picture 72" descr="A picture containing vector graphics&#10;&#10;Description automatically generated">
            <a:extLst>
              <a:ext uri="{FF2B5EF4-FFF2-40B4-BE49-F238E27FC236}">
                <a16:creationId xmlns:a16="http://schemas.microsoft.com/office/drawing/2014/main" id="{A0000846-B58E-40C8-ACFB-8AAACE65F09B}"/>
              </a:ext>
            </a:extLst>
          </p:cNvPr>
          <p:cNvPicPr>
            <a:picLocks noChangeAspect="1"/>
          </p:cNvPicPr>
          <p:nvPr/>
        </p:nvPicPr>
        <p:blipFill rotWithShape="1">
          <a:blip r:embed="rId21">
            <a:extLst>
              <a:ext uri="{28A0092B-C50C-407E-A947-70E740481C1C}">
                <a14:useLocalDpi xmlns:a14="http://schemas.microsoft.com/office/drawing/2010/main" val="0"/>
              </a:ext>
            </a:extLst>
          </a:blip>
          <a:srcRect l="53275"/>
          <a:stretch/>
        </p:blipFill>
        <p:spPr>
          <a:xfrm>
            <a:off x="3072809" y="3143002"/>
            <a:ext cx="1844264" cy="3200318"/>
          </a:xfrm>
          <a:prstGeom prst="rect">
            <a:avLst/>
          </a:prstGeom>
        </p:spPr>
      </p:pic>
      <p:sp>
        <p:nvSpPr>
          <p:cNvPr id="3" name="TextBox 2">
            <a:extLst>
              <a:ext uri="{FF2B5EF4-FFF2-40B4-BE49-F238E27FC236}">
                <a16:creationId xmlns:a16="http://schemas.microsoft.com/office/drawing/2014/main" id="{2AA0163D-4064-4D43-9733-2F2C13D8B5C3}"/>
              </a:ext>
            </a:extLst>
          </p:cNvPr>
          <p:cNvSpPr txBox="1"/>
          <p:nvPr/>
        </p:nvSpPr>
        <p:spPr>
          <a:xfrm>
            <a:off x="5524193" y="1383323"/>
            <a:ext cx="2301995" cy="523220"/>
          </a:xfrm>
          <a:prstGeom prst="rect">
            <a:avLst/>
          </a:prstGeom>
          <a:noFill/>
        </p:spPr>
        <p:txBody>
          <a:bodyPr wrap="square" rtlCol="0">
            <a:spAutoFit/>
          </a:bodyPr>
          <a:lstStyle/>
          <a:p>
            <a:r>
              <a:rPr lang="en-US" sz="2800" dirty="0">
                <a:solidFill>
                  <a:srgbClr val="2A252A"/>
                </a:solidFill>
                <a:latin typeface="Times New Roman" panose="02020603050405020304" pitchFamily="18" charset="0"/>
                <a:cs typeface="Times New Roman" panose="02020603050405020304" pitchFamily="18" charset="0"/>
              </a:rPr>
              <a:t>NỘI DUNG </a:t>
            </a:r>
            <a:r>
              <a:rPr lang="vi-VN" sz="2800" dirty="0">
                <a:solidFill>
                  <a:srgbClr val="2A252A"/>
                </a:solidFill>
                <a:latin typeface="Times New Roman" panose="02020603050405020304" pitchFamily="18" charset="0"/>
                <a:cs typeface="Times New Roman" panose="02020603050405020304" pitchFamily="18" charset="0"/>
              </a:rPr>
              <a:t>1:</a:t>
            </a:r>
          </a:p>
        </p:txBody>
      </p:sp>
      <p:sp>
        <p:nvSpPr>
          <p:cNvPr id="75" name="TextBox 74">
            <a:extLst>
              <a:ext uri="{FF2B5EF4-FFF2-40B4-BE49-F238E27FC236}">
                <a16:creationId xmlns:a16="http://schemas.microsoft.com/office/drawing/2014/main" id="{E05A6DBF-DD2B-4B13-81CF-6806925AE219}"/>
              </a:ext>
            </a:extLst>
          </p:cNvPr>
          <p:cNvSpPr txBox="1"/>
          <p:nvPr/>
        </p:nvSpPr>
        <p:spPr>
          <a:xfrm>
            <a:off x="5483661" y="2216421"/>
            <a:ext cx="2301995" cy="523220"/>
          </a:xfrm>
          <a:prstGeom prst="rect">
            <a:avLst/>
          </a:prstGeom>
          <a:noFill/>
        </p:spPr>
        <p:txBody>
          <a:bodyPr wrap="square" rtlCol="0">
            <a:spAutoFit/>
          </a:bodyPr>
          <a:lstStyle/>
          <a:p>
            <a:r>
              <a:rPr lang="en-US" sz="2800" dirty="0">
                <a:solidFill>
                  <a:srgbClr val="2A252A"/>
                </a:solidFill>
                <a:latin typeface="Times New Roman" panose="02020603050405020304" pitchFamily="18" charset="0"/>
                <a:cs typeface="Times New Roman" panose="02020603050405020304" pitchFamily="18" charset="0"/>
              </a:rPr>
              <a:t>NỘI DUNG </a:t>
            </a:r>
            <a:r>
              <a:rPr lang="vi-VN" sz="2800" dirty="0">
                <a:solidFill>
                  <a:srgbClr val="2A252A"/>
                </a:solidFill>
                <a:latin typeface="Times New Roman" panose="02020603050405020304" pitchFamily="18" charset="0"/>
                <a:cs typeface="Times New Roman" panose="02020603050405020304" pitchFamily="18" charset="0"/>
              </a:rPr>
              <a:t>2:</a:t>
            </a:r>
          </a:p>
        </p:txBody>
      </p:sp>
      <p:sp>
        <p:nvSpPr>
          <p:cNvPr id="76" name="TextBox 75">
            <a:extLst>
              <a:ext uri="{FF2B5EF4-FFF2-40B4-BE49-F238E27FC236}">
                <a16:creationId xmlns:a16="http://schemas.microsoft.com/office/drawing/2014/main" id="{C4D1F9B5-B5D1-4626-AB54-5BA214BDD891}"/>
              </a:ext>
            </a:extLst>
          </p:cNvPr>
          <p:cNvSpPr txBox="1"/>
          <p:nvPr/>
        </p:nvSpPr>
        <p:spPr>
          <a:xfrm>
            <a:off x="5483661" y="3049347"/>
            <a:ext cx="2323897" cy="523220"/>
          </a:xfrm>
          <a:prstGeom prst="rect">
            <a:avLst/>
          </a:prstGeom>
          <a:noFill/>
        </p:spPr>
        <p:txBody>
          <a:bodyPr wrap="square" rtlCol="0">
            <a:spAutoFit/>
          </a:bodyPr>
          <a:lstStyle/>
          <a:p>
            <a:r>
              <a:rPr lang="en-US" sz="2800" dirty="0">
                <a:solidFill>
                  <a:srgbClr val="2A252A"/>
                </a:solidFill>
                <a:latin typeface="Times New Roman" panose="02020603050405020304" pitchFamily="18" charset="0"/>
                <a:cs typeface="Times New Roman" panose="02020603050405020304" pitchFamily="18" charset="0"/>
              </a:rPr>
              <a:t>NỘI DUNG </a:t>
            </a:r>
            <a:r>
              <a:rPr lang="vi-VN" sz="2800" dirty="0">
                <a:solidFill>
                  <a:srgbClr val="2A252A"/>
                </a:solidFill>
                <a:latin typeface="Times New Roman" panose="02020603050405020304" pitchFamily="18" charset="0"/>
                <a:cs typeface="Times New Roman" panose="02020603050405020304" pitchFamily="18" charset="0"/>
              </a:rPr>
              <a:t>3:</a:t>
            </a:r>
          </a:p>
        </p:txBody>
      </p:sp>
      <p:sp>
        <p:nvSpPr>
          <p:cNvPr id="77" name="TextBox 76">
            <a:extLst>
              <a:ext uri="{FF2B5EF4-FFF2-40B4-BE49-F238E27FC236}">
                <a16:creationId xmlns:a16="http://schemas.microsoft.com/office/drawing/2014/main" id="{C9642FE8-F59D-4875-B756-A39E6487508D}"/>
              </a:ext>
            </a:extLst>
          </p:cNvPr>
          <p:cNvSpPr txBox="1"/>
          <p:nvPr/>
        </p:nvSpPr>
        <p:spPr>
          <a:xfrm>
            <a:off x="5448538" y="3990289"/>
            <a:ext cx="2319328" cy="523220"/>
          </a:xfrm>
          <a:prstGeom prst="rect">
            <a:avLst/>
          </a:prstGeom>
          <a:noFill/>
        </p:spPr>
        <p:txBody>
          <a:bodyPr wrap="square" rtlCol="0">
            <a:spAutoFit/>
          </a:bodyPr>
          <a:lstStyle/>
          <a:p>
            <a:r>
              <a:rPr lang="en-US" sz="2800" dirty="0">
                <a:solidFill>
                  <a:srgbClr val="2A252A"/>
                </a:solidFill>
                <a:latin typeface="Times New Roman" panose="02020603050405020304" pitchFamily="18" charset="0"/>
                <a:cs typeface="Times New Roman" panose="02020603050405020304" pitchFamily="18" charset="0"/>
              </a:rPr>
              <a:t>NỘI DUNG </a:t>
            </a:r>
            <a:r>
              <a:rPr lang="vi-VN" sz="2800" dirty="0">
                <a:solidFill>
                  <a:srgbClr val="2A252A"/>
                </a:solidFill>
                <a:latin typeface="Times New Roman" panose="02020603050405020304" pitchFamily="18" charset="0"/>
                <a:cs typeface="Times New Roman" panose="02020603050405020304" pitchFamily="18" charset="0"/>
              </a:rPr>
              <a:t>4:</a:t>
            </a:r>
          </a:p>
        </p:txBody>
      </p:sp>
      <p:sp>
        <p:nvSpPr>
          <p:cNvPr id="74" name="TextBox 73">
            <a:extLst>
              <a:ext uri="{FF2B5EF4-FFF2-40B4-BE49-F238E27FC236}">
                <a16:creationId xmlns:a16="http://schemas.microsoft.com/office/drawing/2014/main" id="{8DB4FE84-0113-49E5-9CAB-DC3815FC2571}"/>
              </a:ext>
            </a:extLst>
          </p:cNvPr>
          <p:cNvSpPr txBox="1"/>
          <p:nvPr/>
        </p:nvSpPr>
        <p:spPr>
          <a:xfrm>
            <a:off x="7715947" y="1383443"/>
            <a:ext cx="3232514" cy="954107"/>
          </a:xfrm>
          <a:prstGeom prst="rect">
            <a:avLst/>
          </a:prstGeom>
          <a:noFill/>
        </p:spPr>
        <p:txBody>
          <a:bodyPr wrap="square" rtlCol="0">
            <a:spAutoFit/>
          </a:bodyPr>
          <a:lstStyle/>
          <a:p>
            <a:r>
              <a:rPr lang="en-US" sz="2800" dirty="0" err="1">
                <a:solidFill>
                  <a:srgbClr val="2A252A"/>
                </a:solidFill>
                <a:latin typeface="Times New Roman" panose="02020603050405020304" pitchFamily="18" charset="0"/>
                <a:cs typeface="Times New Roman" panose="02020603050405020304" pitchFamily="18" charset="0"/>
              </a:rPr>
              <a:t>Tổng</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quan</a:t>
            </a:r>
            <a:r>
              <a:rPr lang="en-US" sz="2800" dirty="0">
                <a:solidFill>
                  <a:srgbClr val="2A252A"/>
                </a:solidFill>
                <a:latin typeface="Times New Roman" panose="02020603050405020304" pitchFamily="18" charset="0"/>
                <a:cs typeface="Times New Roman" panose="02020603050405020304" pitchFamily="18" charset="0"/>
              </a:rPr>
              <a:t> &amp; </a:t>
            </a:r>
            <a:r>
              <a:rPr lang="en-US" sz="2800" dirty="0" err="1">
                <a:solidFill>
                  <a:srgbClr val="2A252A"/>
                </a:solidFill>
                <a:latin typeface="Times New Roman" panose="02020603050405020304" pitchFamily="18" charset="0"/>
                <a:cs typeface="Times New Roman" panose="02020603050405020304" pitchFamily="18" charset="0"/>
              </a:rPr>
              <a:t>Đặt</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vấn</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đề</a:t>
            </a:r>
            <a:endParaRPr lang="vi-VN" sz="2800" dirty="0">
              <a:solidFill>
                <a:srgbClr val="2A252A"/>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1D2CC78C-FB1C-4F71-8363-5166F98AA28E}"/>
              </a:ext>
            </a:extLst>
          </p:cNvPr>
          <p:cNvSpPr txBox="1"/>
          <p:nvPr/>
        </p:nvSpPr>
        <p:spPr>
          <a:xfrm>
            <a:off x="7707699" y="2197842"/>
            <a:ext cx="3232514" cy="954107"/>
          </a:xfrm>
          <a:prstGeom prst="rect">
            <a:avLst/>
          </a:prstGeom>
          <a:noFill/>
        </p:spPr>
        <p:txBody>
          <a:bodyPr wrap="square" rtlCol="0">
            <a:spAutoFit/>
          </a:bodyPr>
          <a:lstStyle/>
          <a:p>
            <a:r>
              <a:rPr lang="en-US" sz="2800" dirty="0" err="1">
                <a:solidFill>
                  <a:srgbClr val="2A252A"/>
                </a:solidFill>
                <a:latin typeface="Times New Roman" panose="02020603050405020304" pitchFamily="18" charset="0"/>
                <a:cs typeface="Times New Roman" panose="02020603050405020304" pitchFamily="18" charset="0"/>
              </a:rPr>
              <a:t>Phân</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thích</a:t>
            </a:r>
            <a:r>
              <a:rPr lang="en-US" sz="2800" dirty="0">
                <a:solidFill>
                  <a:srgbClr val="2A252A"/>
                </a:solidFill>
                <a:latin typeface="Times New Roman" panose="02020603050405020304" pitchFamily="18" charset="0"/>
                <a:cs typeface="Times New Roman" panose="02020603050405020304" pitchFamily="18" charset="0"/>
              </a:rPr>
              <a:t> &amp; </a:t>
            </a:r>
            <a:r>
              <a:rPr lang="en-US" sz="2800" dirty="0" err="1">
                <a:solidFill>
                  <a:srgbClr val="2A252A"/>
                </a:solidFill>
                <a:latin typeface="Times New Roman" panose="02020603050405020304" pitchFamily="18" charset="0"/>
                <a:cs typeface="Times New Roman" panose="02020603050405020304" pitchFamily="18" charset="0"/>
              </a:rPr>
              <a:t>Thiết</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kế</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hệ</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thống</a:t>
            </a:r>
            <a:r>
              <a:rPr lang="en-US" sz="2800" dirty="0">
                <a:solidFill>
                  <a:srgbClr val="2A252A"/>
                </a:solidFill>
                <a:latin typeface="Times New Roman" panose="02020603050405020304" pitchFamily="18" charset="0"/>
                <a:cs typeface="Times New Roman" panose="02020603050405020304" pitchFamily="18" charset="0"/>
              </a:rPr>
              <a:t> (ERD)</a:t>
            </a:r>
            <a:endParaRPr lang="vi-VN" sz="2800" dirty="0">
              <a:solidFill>
                <a:srgbClr val="2A252A"/>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8D243CD9-9CF7-4A56-8D80-5AFD0C1C712B}"/>
              </a:ext>
            </a:extLst>
          </p:cNvPr>
          <p:cNvSpPr txBox="1"/>
          <p:nvPr/>
        </p:nvSpPr>
        <p:spPr>
          <a:xfrm>
            <a:off x="7679781" y="3049347"/>
            <a:ext cx="3268680" cy="954107"/>
          </a:xfrm>
          <a:prstGeom prst="rect">
            <a:avLst/>
          </a:prstGeom>
          <a:noFill/>
        </p:spPr>
        <p:txBody>
          <a:bodyPr wrap="square" rtlCol="0">
            <a:spAutoFit/>
          </a:bodyPr>
          <a:lstStyle/>
          <a:p>
            <a:r>
              <a:rPr lang="en-US" sz="2800" dirty="0" err="1">
                <a:solidFill>
                  <a:srgbClr val="2A252A"/>
                </a:solidFill>
                <a:latin typeface="Times New Roman" panose="02020603050405020304" pitchFamily="18" charset="0"/>
                <a:cs typeface="Times New Roman" panose="02020603050405020304" pitchFamily="18" charset="0"/>
              </a:rPr>
              <a:t>Xây</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dựng</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cơ</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sở</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dữ</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liệu</a:t>
            </a:r>
            <a:r>
              <a:rPr lang="en-US" sz="2800" dirty="0">
                <a:solidFill>
                  <a:srgbClr val="2A252A"/>
                </a:solidFill>
                <a:latin typeface="Times New Roman" panose="02020603050405020304" pitchFamily="18" charset="0"/>
                <a:cs typeface="Times New Roman" panose="02020603050405020304" pitchFamily="18" charset="0"/>
              </a:rPr>
              <a:t> (SQL)</a:t>
            </a:r>
            <a:endParaRPr lang="vi-VN" sz="2800" dirty="0">
              <a:solidFill>
                <a:srgbClr val="2A252A"/>
              </a:solidFill>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2666212E-C969-41F1-8F8C-39E78B6FDD89}"/>
              </a:ext>
            </a:extLst>
          </p:cNvPr>
          <p:cNvSpPr txBox="1"/>
          <p:nvPr/>
        </p:nvSpPr>
        <p:spPr>
          <a:xfrm>
            <a:off x="7715946" y="3990289"/>
            <a:ext cx="3532027" cy="954107"/>
          </a:xfrm>
          <a:prstGeom prst="rect">
            <a:avLst/>
          </a:prstGeom>
          <a:noFill/>
        </p:spPr>
        <p:txBody>
          <a:bodyPr wrap="square" rtlCol="0">
            <a:spAutoFit/>
          </a:bodyPr>
          <a:lstStyle/>
          <a:p>
            <a:r>
              <a:rPr lang="en-US" sz="2800" dirty="0" err="1">
                <a:solidFill>
                  <a:srgbClr val="2A252A"/>
                </a:solidFill>
                <a:latin typeface="Times New Roman" panose="02020603050405020304" pitchFamily="18" charset="0"/>
                <a:cs typeface="Times New Roman" panose="02020603050405020304" pitchFamily="18" charset="0"/>
              </a:rPr>
              <a:t>Các</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báo</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cáo</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thống</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kê</a:t>
            </a:r>
            <a:r>
              <a:rPr lang="en-US" sz="2800" dirty="0">
                <a:solidFill>
                  <a:srgbClr val="2A252A"/>
                </a:solidFill>
                <a:latin typeface="Times New Roman" panose="02020603050405020304" pitchFamily="18" charset="0"/>
                <a:cs typeface="Times New Roman" panose="02020603050405020304" pitchFamily="18" charset="0"/>
              </a:rPr>
              <a:t> &amp; </a:t>
            </a:r>
            <a:r>
              <a:rPr lang="en-US" sz="2800" dirty="0" err="1">
                <a:solidFill>
                  <a:srgbClr val="2A252A"/>
                </a:solidFill>
                <a:latin typeface="Times New Roman" panose="02020603050405020304" pitchFamily="18" charset="0"/>
                <a:cs typeface="Times New Roman" panose="02020603050405020304" pitchFamily="18" charset="0"/>
              </a:rPr>
              <a:t>Doanh</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thu</a:t>
            </a:r>
            <a:endParaRPr lang="vi-VN" sz="2800" dirty="0">
              <a:solidFill>
                <a:srgbClr val="2A252A"/>
              </a:solidFill>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8BAE0E8D-CF25-41C8-9CE3-FD46839E1A42}"/>
              </a:ext>
            </a:extLst>
          </p:cNvPr>
          <p:cNvSpPr txBox="1"/>
          <p:nvPr/>
        </p:nvSpPr>
        <p:spPr>
          <a:xfrm>
            <a:off x="5452911" y="4849147"/>
            <a:ext cx="2319328" cy="523220"/>
          </a:xfrm>
          <a:prstGeom prst="rect">
            <a:avLst/>
          </a:prstGeom>
          <a:noFill/>
        </p:spPr>
        <p:txBody>
          <a:bodyPr wrap="square" rtlCol="0">
            <a:spAutoFit/>
          </a:bodyPr>
          <a:lstStyle/>
          <a:p>
            <a:r>
              <a:rPr lang="en-US" sz="2800" dirty="0">
                <a:solidFill>
                  <a:srgbClr val="2A252A"/>
                </a:solidFill>
                <a:latin typeface="Times New Roman" panose="02020603050405020304" pitchFamily="18" charset="0"/>
                <a:cs typeface="Times New Roman" panose="02020603050405020304" pitchFamily="18" charset="0"/>
              </a:rPr>
              <a:t>NỘI DUNG </a:t>
            </a:r>
            <a:r>
              <a:rPr lang="vi-VN" sz="2800" dirty="0">
                <a:solidFill>
                  <a:srgbClr val="2A252A"/>
                </a:solidFill>
                <a:latin typeface="Times New Roman" panose="02020603050405020304" pitchFamily="18" charset="0"/>
                <a:cs typeface="Times New Roman" panose="02020603050405020304" pitchFamily="18" charset="0"/>
              </a:rPr>
              <a:t>5:</a:t>
            </a:r>
          </a:p>
        </p:txBody>
      </p:sp>
      <p:sp>
        <p:nvSpPr>
          <p:cNvPr id="86" name="TextBox 85">
            <a:extLst>
              <a:ext uri="{FF2B5EF4-FFF2-40B4-BE49-F238E27FC236}">
                <a16:creationId xmlns:a16="http://schemas.microsoft.com/office/drawing/2014/main" id="{786D43C7-2EA3-49D8-88F7-2B92AA076BC5}"/>
              </a:ext>
            </a:extLst>
          </p:cNvPr>
          <p:cNvSpPr txBox="1"/>
          <p:nvPr/>
        </p:nvSpPr>
        <p:spPr>
          <a:xfrm>
            <a:off x="7715945" y="4843338"/>
            <a:ext cx="3268680" cy="954107"/>
          </a:xfrm>
          <a:prstGeom prst="rect">
            <a:avLst/>
          </a:prstGeom>
          <a:noFill/>
        </p:spPr>
        <p:txBody>
          <a:bodyPr wrap="square" rtlCol="0">
            <a:spAutoFit/>
          </a:bodyPr>
          <a:lstStyle/>
          <a:p>
            <a:r>
              <a:rPr lang="en-US" sz="2800" dirty="0" err="1">
                <a:solidFill>
                  <a:srgbClr val="2A252A"/>
                </a:solidFill>
                <a:latin typeface="Times New Roman" panose="02020603050405020304" pitchFamily="18" charset="0"/>
                <a:cs typeface="Times New Roman" panose="02020603050405020304" pitchFamily="18" charset="0"/>
              </a:rPr>
              <a:t>Kết</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luận</a:t>
            </a:r>
            <a:r>
              <a:rPr lang="en-US" sz="2800" dirty="0">
                <a:solidFill>
                  <a:srgbClr val="2A252A"/>
                </a:solidFill>
                <a:latin typeface="Times New Roman" panose="02020603050405020304" pitchFamily="18" charset="0"/>
                <a:cs typeface="Times New Roman" panose="02020603050405020304" pitchFamily="18" charset="0"/>
              </a:rPr>
              <a:t> &amp; </a:t>
            </a:r>
            <a:r>
              <a:rPr lang="en-US" sz="2800" dirty="0" err="1">
                <a:solidFill>
                  <a:srgbClr val="2A252A"/>
                </a:solidFill>
                <a:latin typeface="Times New Roman" panose="02020603050405020304" pitchFamily="18" charset="0"/>
                <a:cs typeface="Times New Roman" panose="02020603050405020304" pitchFamily="18" charset="0"/>
              </a:rPr>
              <a:t>Hướng</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phát</a:t>
            </a:r>
            <a:r>
              <a:rPr lang="en-US" sz="2800" dirty="0">
                <a:solidFill>
                  <a:srgbClr val="2A252A"/>
                </a:solidFill>
                <a:latin typeface="Times New Roman" panose="02020603050405020304" pitchFamily="18" charset="0"/>
                <a:cs typeface="Times New Roman" panose="02020603050405020304" pitchFamily="18" charset="0"/>
              </a:rPr>
              <a:t> </a:t>
            </a:r>
            <a:r>
              <a:rPr lang="en-US" sz="2800" dirty="0" err="1">
                <a:solidFill>
                  <a:srgbClr val="2A252A"/>
                </a:solidFill>
                <a:latin typeface="Times New Roman" panose="02020603050405020304" pitchFamily="18" charset="0"/>
                <a:cs typeface="Times New Roman" panose="02020603050405020304" pitchFamily="18" charset="0"/>
              </a:rPr>
              <a:t>triển</a:t>
            </a:r>
            <a:endParaRPr lang="vi-VN" sz="2800" dirty="0">
              <a:solidFill>
                <a:srgbClr val="2A25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4309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5" grpId="0"/>
      <p:bldP spid="76" grpId="0"/>
      <p:bldP spid="77" grpId="0"/>
      <p:bldP spid="74" grpId="0"/>
      <p:bldP spid="78" grpId="0"/>
      <p:bldP spid="79" grpId="0"/>
      <p:bldP spid="80" grpId="0"/>
      <p:bldP spid="85" grpId="0"/>
      <p:bldP spid="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0"/>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436" y="772635"/>
            <a:ext cx="3810000" cy="47625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17988" y="4139381"/>
            <a:ext cx="2745649" cy="2822272"/>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6724512" y="5408250"/>
            <a:ext cx="1875792" cy="1354230"/>
          </a:xfrm>
          <a:prstGeom prst="rect">
            <a:avLst/>
          </a:prstGeom>
        </p:spPr>
      </p:pic>
      <p:sp>
        <p:nvSpPr>
          <p:cNvPr id="13" name="Rectangle 12">
            <a:extLst>
              <a:ext uri="{FF2B5EF4-FFF2-40B4-BE49-F238E27FC236}">
                <a16:creationId xmlns:a16="http://schemas.microsoft.com/office/drawing/2014/main" id="{95F9A031-13F3-4B6C-9CE7-A1F1B37A09D5}"/>
              </a:ext>
            </a:extLst>
          </p:cNvPr>
          <p:cNvSpPr/>
          <p:nvPr/>
        </p:nvSpPr>
        <p:spPr>
          <a:xfrm>
            <a:off x="0" y="-114105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Text&#10;&#10;Description automatically generated">
            <a:extLst>
              <a:ext uri="{FF2B5EF4-FFF2-40B4-BE49-F238E27FC236}">
                <a16:creationId xmlns:a16="http://schemas.microsoft.com/office/drawing/2014/main" id="{29F2D830-53DC-4CA9-AAB3-5E09C771FF12}"/>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103653"/>
            <a:ext cx="2850776" cy="1337964"/>
          </a:xfrm>
          <a:prstGeom prst="rect">
            <a:avLst/>
          </a:prstGeom>
        </p:spPr>
      </p:pic>
      <p:sp>
        <p:nvSpPr>
          <p:cNvPr id="15" name="TextBox 14">
            <a:extLst>
              <a:ext uri="{FF2B5EF4-FFF2-40B4-BE49-F238E27FC236}">
                <a16:creationId xmlns:a16="http://schemas.microsoft.com/office/drawing/2014/main" id="{E4398BDA-C147-4599-ABEE-979541E5B36C}"/>
              </a:ext>
            </a:extLst>
          </p:cNvPr>
          <p:cNvSpPr txBox="1"/>
          <p:nvPr/>
        </p:nvSpPr>
        <p:spPr>
          <a:xfrm>
            <a:off x="228989" y="2305613"/>
            <a:ext cx="7471693" cy="1569660"/>
          </a:xfrm>
          <a:prstGeom prst="rect">
            <a:avLst/>
          </a:prstGeom>
          <a:noFill/>
        </p:spPr>
        <p:txBody>
          <a:bodyPr wrap="square" rtlCol="0">
            <a:spAutoFit/>
          </a:bodyPr>
          <a:lstStyle/>
          <a:p>
            <a:pPr algn="ctr"/>
            <a:r>
              <a:rPr lang="en-US" sz="4800" dirty="0">
                <a:solidFill>
                  <a:srgbClr val="5F0B09"/>
                </a:solidFill>
                <a:latin typeface="Bree Serif" panose="02000503040000020004" pitchFamily="50" charset="0"/>
              </a:rPr>
              <a:t>NỘI DUNG </a:t>
            </a:r>
            <a:r>
              <a:rPr lang="vi-VN" sz="4800" dirty="0">
                <a:solidFill>
                  <a:srgbClr val="5F0B09"/>
                </a:solidFill>
                <a:latin typeface="Bree Serif" panose="02000503040000020004" pitchFamily="50" charset="0"/>
              </a:rPr>
              <a:t>1: </a:t>
            </a:r>
            <a:r>
              <a:rPr lang="en-US" sz="4800" dirty="0" err="1">
                <a:solidFill>
                  <a:srgbClr val="5F0B09"/>
                </a:solidFill>
                <a:latin typeface="Bree Serif" panose="02000503040000020004" pitchFamily="50" charset="0"/>
              </a:rPr>
              <a:t>Tổng</a:t>
            </a:r>
            <a:r>
              <a:rPr lang="en-US" sz="4800" dirty="0">
                <a:solidFill>
                  <a:srgbClr val="5F0B09"/>
                </a:solidFill>
                <a:latin typeface="Bree Serif" panose="02000503040000020004" pitchFamily="50" charset="0"/>
              </a:rPr>
              <a:t> </a:t>
            </a:r>
            <a:r>
              <a:rPr lang="en-US" sz="4800" dirty="0" err="1">
                <a:solidFill>
                  <a:srgbClr val="5F0B09"/>
                </a:solidFill>
                <a:latin typeface="Bree Serif" panose="02000503040000020004" pitchFamily="50" charset="0"/>
              </a:rPr>
              <a:t>quan</a:t>
            </a:r>
            <a:r>
              <a:rPr lang="en-US" sz="4800" dirty="0">
                <a:solidFill>
                  <a:srgbClr val="5F0B09"/>
                </a:solidFill>
                <a:latin typeface="Bree Serif" panose="02000503040000020004" pitchFamily="50" charset="0"/>
              </a:rPr>
              <a:t> &amp;</a:t>
            </a:r>
            <a:br>
              <a:rPr lang="en-US" sz="4800" dirty="0">
                <a:solidFill>
                  <a:srgbClr val="5F0B09"/>
                </a:solidFill>
                <a:latin typeface="Bree Serif" panose="02000503040000020004" pitchFamily="50" charset="0"/>
              </a:rPr>
            </a:br>
            <a:r>
              <a:rPr lang="en-US" sz="4800" dirty="0" err="1">
                <a:solidFill>
                  <a:srgbClr val="5F0B09"/>
                </a:solidFill>
                <a:latin typeface="Bree Serif" panose="02000503040000020004" pitchFamily="50" charset="0"/>
              </a:rPr>
              <a:t>Đặt</a:t>
            </a:r>
            <a:r>
              <a:rPr lang="en-US" sz="4800" dirty="0">
                <a:solidFill>
                  <a:srgbClr val="5F0B09"/>
                </a:solidFill>
                <a:latin typeface="Bree Serif" panose="02000503040000020004" pitchFamily="50" charset="0"/>
              </a:rPr>
              <a:t> </a:t>
            </a:r>
            <a:r>
              <a:rPr lang="en-US" sz="4800" dirty="0" err="1">
                <a:solidFill>
                  <a:srgbClr val="5F0B09"/>
                </a:solidFill>
                <a:latin typeface="Bree Serif" panose="02000503040000020004" pitchFamily="50" charset="0"/>
              </a:rPr>
              <a:t>vấn</a:t>
            </a:r>
            <a:r>
              <a:rPr lang="en-US" sz="4800" dirty="0">
                <a:solidFill>
                  <a:srgbClr val="5F0B09"/>
                </a:solidFill>
                <a:latin typeface="Bree Serif" panose="02000503040000020004" pitchFamily="50" charset="0"/>
              </a:rPr>
              <a:t> </a:t>
            </a:r>
            <a:r>
              <a:rPr lang="en-US" sz="4800" dirty="0" err="1">
                <a:solidFill>
                  <a:srgbClr val="5F0B09"/>
                </a:solidFill>
                <a:latin typeface="Bree Serif" panose="02000503040000020004" pitchFamily="50" charset="0"/>
              </a:rPr>
              <a:t>đề</a:t>
            </a:r>
            <a:endParaRPr lang="vi-VN" sz="4800" dirty="0">
              <a:solidFill>
                <a:srgbClr val="5F0B09"/>
              </a:solidFill>
              <a:latin typeface="Bree Serif" panose="02000503040000020004" pitchFamily="50" charset="0"/>
            </a:endParaRPr>
          </a:p>
        </p:txBody>
      </p:sp>
    </p:spTree>
    <p:extLst>
      <p:ext uri="{BB962C8B-B14F-4D97-AF65-F5344CB8AC3E}">
        <p14:creationId xmlns:p14="http://schemas.microsoft.com/office/powerpoint/2010/main" val="115848168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0"/>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2333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4051872" y="137509"/>
            <a:ext cx="4088256" cy="830997"/>
          </a:xfrm>
          <a:prstGeom prst="rect">
            <a:avLst/>
          </a:prstGeom>
          <a:noFill/>
        </p:spPr>
        <p:txBody>
          <a:bodyPr wrap="square" rtlCol="0">
            <a:spAutoFit/>
          </a:bodyPr>
          <a:lstStyle/>
          <a:p>
            <a:pPr algn="ct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Thực</a:t>
            </a:r>
            <a:r>
              <a:rPr lang="en-US"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 </a:t>
            </a: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Trạng</a:t>
            </a:r>
            <a:endPar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endParaRPr>
          </a:p>
        </p:txBody>
      </p:sp>
    </p:spTree>
    <p:extLst>
      <p:ext uri="{BB962C8B-B14F-4D97-AF65-F5344CB8AC3E}">
        <p14:creationId xmlns:p14="http://schemas.microsoft.com/office/powerpoint/2010/main" val="327594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0"/>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2333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4051872" y="137509"/>
            <a:ext cx="4088256" cy="830997"/>
          </a:xfrm>
          <a:prstGeom prst="rect">
            <a:avLst/>
          </a:prstGeom>
          <a:noFill/>
        </p:spPr>
        <p:txBody>
          <a:bodyPr wrap="square" rtlCol="0">
            <a:spAutoFit/>
          </a:bodyPr>
          <a:lstStyle/>
          <a:p>
            <a:pPr algn="ct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Thực</a:t>
            </a:r>
            <a:r>
              <a:rPr lang="en-US"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 </a:t>
            </a: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Trạng</a:t>
            </a:r>
            <a:endPar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endParaRPr>
          </a:p>
        </p:txBody>
      </p:sp>
      <p:sp>
        <p:nvSpPr>
          <p:cNvPr id="3" name="Rectangle 2">
            <a:extLst>
              <a:ext uri="{FF2B5EF4-FFF2-40B4-BE49-F238E27FC236}">
                <a16:creationId xmlns:a16="http://schemas.microsoft.com/office/drawing/2014/main" id="{A58B8801-6B4C-4DA5-B953-C4E8E8412D35}"/>
              </a:ext>
            </a:extLst>
          </p:cNvPr>
          <p:cNvSpPr/>
          <p:nvPr/>
        </p:nvSpPr>
        <p:spPr>
          <a:xfrm>
            <a:off x="360217" y="1117933"/>
            <a:ext cx="11748655" cy="1754326"/>
          </a:xfrm>
          <a:prstGeom prst="rect">
            <a:avLst/>
          </a:prstGeom>
        </p:spPr>
        <p:txBody>
          <a:bodyPr wrap="square">
            <a:spAutoFit/>
          </a:bodyPr>
          <a:lstStyle/>
          <a:p>
            <a:pPr algn="ctr"/>
            <a:r>
              <a:rPr lang="vi-VN" sz="3600" dirty="0"/>
              <a:t>Nhu cầu chăm sóc răng miệng tăng cao. Các phòng khám tư nhân quản lý sổ sách thủ công dễ mất mát dữ liệu, khó tra cứu.</a:t>
            </a:r>
            <a:endParaRPr lang="en-US" sz="3600" dirty="0">
              <a:latin typeface="Nunito" pitchFamily="2" charset="0"/>
            </a:endParaRPr>
          </a:p>
        </p:txBody>
      </p:sp>
      <p:sp>
        <p:nvSpPr>
          <p:cNvPr id="5" name="Rectangle 1">
            <a:extLst>
              <a:ext uri="{FF2B5EF4-FFF2-40B4-BE49-F238E27FC236}">
                <a16:creationId xmlns:a16="http://schemas.microsoft.com/office/drawing/2014/main" id="{192D11E3-C3D8-46B9-8F59-E40974B41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descr="Lợi ích của việc khám nha khoa định kỳ: Bảo vệ sức khỏe răng miệng và toàn  thân Lợi ích của việc khám nha khoa định kỳ: Bảo vệ sức khỏe răng">
            <a:extLst>
              <a:ext uri="{FF2B5EF4-FFF2-40B4-BE49-F238E27FC236}">
                <a16:creationId xmlns:a16="http://schemas.microsoft.com/office/drawing/2014/main" id="{E398F551-7565-43DA-849B-EC9A99CDCB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9812" y="3030157"/>
            <a:ext cx="4016769" cy="29748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ại sao bạn cần phải đi nha khoa để khám răng định kỳ?">
            <a:extLst>
              <a:ext uri="{FF2B5EF4-FFF2-40B4-BE49-F238E27FC236}">
                <a16:creationId xmlns:a16="http://schemas.microsoft.com/office/drawing/2014/main" id="{7D46F77E-7461-4D5B-9F45-3021A035C3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4544" y="3030157"/>
            <a:ext cx="4634246" cy="2887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5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0"/>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2333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4051872" y="137509"/>
            <a:ext cx="4088256" cy="830997"/>
          </a:xfrm>
          <a:prstGeom prst="rect">
            <a:avLst/>
          </a:prstGeom>
          <a:noFill/>
        </p:spPr>
        <p:txBody>
          <a:bodyPr wrap="square" rtlCol="0">
            <a:spAutoFit/>
          </a:bodyPr>
          <a:lstStyle/>
          <a:p>
            <a:pPr algn="ctr"/>
            <a:r>
              <a:rPr lang="en-US"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V</a:t>
            </a:r>
            <a:r>
              <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ấn đề</a:t>
            </a:r>
          </a:p>
        </p:txBody>
      </p:sp>
    </p:spTree>
    <p:extLst>
      <p:ext uri="{BB962C8B-B14F-4D97-AF65-F5344CB8AC3E}">
        <p14:creationId xmlns:p14="http://schemas.microsoft.com/office/powerpoint/2010/main" val="1749540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0"/>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2333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4051872" y="137509"/>
            <a:ext cx="4088256" cy="830997"/>
          </a:xfrm>
          <a:prstGeom prst="rect">
            <a:avLst/>
          </a:prstGeom>
          <a:noFill/>
        </p:spPr>
        <p:txBody>
          <a:bodyPr wrap="square" rtlCol="0">
            <a:spAutoFit/>
          </a:bodyPr>
          <a:lstStyle/>
          <a:p>
            <a:pPr algn="ct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Vấn</a:t>
            </a:r>
            <a:r>
              <a:rPr lang="en-US"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 </a:t>
            </a:r>
            <a:r>
              <a:rPr lang="en-US" sz="4800" dirty="0" err="1">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đề</a:t>
            </a:r>
            <a:endPar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endParaRPr>
          </a:p>
        </p:txBody>
      </p:sp>
      <p:sp>
        <p:nvSpPr>
          <p:cNvPr id="3" name="Rectangle 2">
            <a:extLst>
              <a:ext uri="{FF2B5EF4-FFF2-40B4-BE49-F238E27FC236}">
                <a16:creationId xmlns:a16="http://schemas.microsoft.com/office/drawing/2014/main" id="{A58B8801-6B4C-4DA5-B953-C4E8E8412D35}"/>
              </a:ext>
            </a:extLst>
          </p:cNvPr>
          <p:cNvSpPr/>
          <p:nvPr/>
        </p:nvSpPr>
        <p:spPr>
          <a:xfrm>
            <a:off x="360217" y="1117933"/>
            <a:ext cx="11748655" cy="1200329"/>
          </a:xfrm>
          <a:prstGeom prst="rect">
            <a:avLst/>
          </a:prstGeom>
        </p:spPr>
        <p:txBody>
          <a:bodyPr wrap="square">
            <a:spAutoFit/>
          </a:bodyPr>
          <a:lstStyle/>
          <a:p>
            <a:pPr algn="ctr"/>
            <a:r>
              <a:rPr lang="vi-VN" sz="3600" dirty="0"/>
              <a:t>Không tính toán được doanh thu chính xác, khó theo dõi lịch sử điều trị của khách quen.</a:t>
            </a:r>
            <a:endParaRPr lang="en-US" sz="3600" dirty="0">
              <a:latin typeface="Nunito" pitchFamily="2" charset="0"/>
            </a:endParaRPr>
          </a:p>
        </p:txBody>
      </p:sp>
      <p:sp>
        <p:nvSpPr>
          <p:cNvPr id="5" name="Rectangle 1">
            <a:extLst>
              <a:ext uri="{FF2B5EF4-FFF2-40B4-BE49-F238E27FC236}">
                <a16:creationId xmlns:a16="http://schemas.microsoft.com/office/drawing/2014/main" id="{192D11E3-C3D8-46B9-8F59-E40974B41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8" name="Picture 10" descr="Nền Báo Cáo Tài Chính Tông Màu Xanh Tính Toán Doanh Thu Không Có Ai Hình  Chụp Và Hình ảnh Để Tải Về Miễn Phí - Pngtree">
            <a:extLst>
              <a:ext uri="{FF2B5EF4-FFF2-40B4-BE49-F238E27FC236}">
                <a16:creationId xmlns:a16="http://schemas.microsoft.com/office/drawing/2014/main" id="{8C79ECB3-AE33-4B8E-A806-D6DD6C777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2677" y="2721142"/>
            <a:ext cx="4306646" cy="355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83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33E99-A331-47D0-84C1-96A3B0E76AEE}"/>
              </a:ext>
            </a:extLst>
          </p:cNvPr>
          <p:cNvSpPr/>
          <p:nvPr/>
        </p:nvSpPr>
        <p:spPr>
          <a:xfrm>
            <a:off x="0" y="-71351"/>
            <a:ext cx="12192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7" name="Picture 6" descr="A picture containing text, vector graphics&#10;&#10;Description automatically generated">
            <a:extLst>
              <a:ext uri="{FF2B5EF4-FFF2-40B4-BE49-F238E27FC236}">
                <a16:creationId xmlns:a16="http://schemas.microsoft.com/office/drawing/2014/main" id="{4B10D457-98EF-4265-A862-DA4B5CB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696" y="-71351"/>
            <a:ext cx="2523295" cy="315411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2D1D6C7C-8784-415D-93A5-88BB855968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6" b="91968" l="10000" r="90000">
                        <a14:foregroundMark x1="23372" y1="65045" x2="23372" y2="67081"/>
                        <a14:foregroundMark x1="22093" y1="64480" x2="23372" y2="67081"/>
                        <a14:foregroundMark x1="49651" y1="90950" x2="50698" y2="92081"/>
                        <a14:foregroundMark x1="49419" y1="13348" x2="49535" y2="23190"/>
                        <a14:foregroundMark x1="42674" y1="15158" x2="40814" y2="20701"/>
                        <a14:foregroundMark x1="40465" y1="15385" x2="38256" y2="23077"/>
                        <a14:foregroundMark x1="39535" y1="15385" x2="41628" y2="19457"/>
                        <a14:foregroundMark x1="43721" y1="11991" x2="47209" y2="13914"/>
                        <a14:foregroundMark x1="46860" y1="11199" x2="51279" y2="12217"/>
                        <a14:foregroundMark x1="50465" y1="10747" x2="58605" y2="15724"/>
                        <a14:foregroundMark x1="58605" y1="15724" x2="58837" y2="15724"/>
                        <a14:foregroundMark x1="60000" y1="17760" x2="59884" y2="20249"/>
                        <a14:foregroundMark x1="60116" y1="17195" x2="60000" y2="19118"/>
                        <a14:foregroundMark x1="61628" y1="17647" x2="61395" y2="19683"/>
                        <a14:foregroundMark x1="47674" y1="27376" x2="51860" y2="26923"/>
                        <a14:foregroundMark x1="41047" y1="22398" x2="43953" y2="24208"/>
                        <a14:foregroundMark x1="53372" y1="26697" x2="52209" y2="28281"/>
                        <a14:foregroundMark x1="43256" y1="12217" x2="40465" y2="14819"/>
                        <a14:foregroundMark x1="48256" y1="7466" x2="46047" y2="10520"/>
                        <a14:foregroundMark x1="59419" y1="14932" x2="59419" y2="14932"/>
                        <a14:foregroundMark x1="54419" y1="11086" x2="54419" y2="11086"/>
                        <a14:foregroundMark x1="58256" y1="14367" x2="58256" y2="14367"/>
                        <a14:foregroundMark x1="80116" y1="45249" x2="80116" y2="45249"/>
                        <a14:foregroundMark x1="52674" y1="44118" x2="52791" y2="48303"/>
                        <a14:foregroundMark x1="50698" y1="42986" x2="50698" y2="48982"/>
                        <a14:foregroundMark x1="61163" y1="44344" x2="63837" y2="46833"/>
                        <a14:foregroundMark x1="63023" y1="43326" x2="63372" y2="46154"/>
                      </a14:backgroundRemoval>
                    </a14:imgEffect>
                  </a14:imgLayer>
                </a14:imgProps>
              </a:ext>
              <a:ext uri="{28A0092B-C50C-407E-A947-70E740481C1C}">
                <a14:useLocalDpi xmlns:a14="http://schemas.microsoft.com/office/drawing/2010/main" val="0"/>
              </a:ext>
            </a:extLst>
          </a:blip>
          <a:stretch>
            <a:fillRect/>
          </a:stretch>
        </p:blipFill>
        <p:spPr>
          <a:xfrm>
            <a:off x="-135924" y="4241794"/>
            <a:ext cx="2567877" cy="2639540"/>
          </a:xfrm>
          <a:prstGeom prst="rect">
            <a:avLst/>
          </a:prstGeom>
        </p:spPr>
      </p:pic>
      <p:pic>
        <p:nvPicPr>
          <p:cNvPr id="12" name="Picture 11" descr="Shape&#10;&#10;Description automatically generated">
            <a:extLst>
              <a:ext uri="{FF2B5EF4-FFF2-40B4-BE49-F238E27FC236}">
                <a16:creationId xmlns:a16="http://schemas.microsoft.com/office/drawing/2014/main" id="{28DDA968-2ADF-4AB1-AE08-3CBEDD3C86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15" b="90203" l="10000" r="90000">
                        <a14:foregroundMark x1="35976" y1="24493" x2="43537" y2="38682"/>
                        <a14:foregroundMark x1="43537" y1="38682" x2="44878" y2="40034"/>
                        <a14:foregroundMark x1="56463" y1="8615" x2="56463" y2="8615"/>
                        <a14:foregroundMark x1="36951" y1="89696" x2="36951" y2="89696"/>
                        <a14:foregroundMark x1="33049" y1="87838" x2="35122" y2="90203"/>
                      </a14:backgroundRemoval>
                    </a14:imgEffect>
                  </a14:imgLayer>
                </a14:imgProps>
              </a:ext>
              <a:ext uri="{28A0092B-C50C-407E-A947-70E740481C1C}">
                <a14:useLocalDpi xmlns:a14="http://schemas.microsoft.com/office/drawing/2010/main" val="0"/>
              </a:ext>
            </a:extLst>
          </a:blip>
          <a:stretch>
            <a:fillRect/>
          </a:stretch>
        </p:blipFill>
        <p:spPr>
          <a:xfrm>
            <a:off x="10643512" y="5721178"/>
            <a:ext cx="1548488" cy="1117933"/>
          </a:xfrm>
          <a:prstGeom prst="rect">
            <a:avLst/>
          </a:prstGeom>
        </p:spPr>
      </p:pic>
      <p:sp>
        <p:nvSpPr>
          <p:cNvPr id="2" name="Rectangle 1">
            <a:extLst>
              <a:ext uri="{FF2B5EF4-FFF2-40B4-BE49-F238E27FC236}">
                <a16:creationId xmlns:a16="http://schemas.microsoft.com/office/drawing/2014/main" id="{4F5C9EB6-2D8D-4CA7-8EEC-26539E783F64}"/>
              </a:ext>
            </a:extLst>
          </p:cNvPr>
          <p:cNvSpPr/>
          <p:nvPr/>
        </p:nvSpPr>
        <p:spPr>
          <a:xfrm>
            <a:off x="0" y="-74714"/>
            <a:ext cx="12192000" cy="1117933"/>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9" name="Picture 8" descr="Text&#10;&#10;Description automatically generated">
            <a:extLst>
              <a:ext uri="{FF2B5EF4-FFF2-40B4-BE49-F238E27FC236}">
                <a16:creationId xmlns:a16="http://schemas.microsoft.com/office/drawing/2014/main" id="{E0AE25B6-9BCF-4DD2-B090-F628CAABA347}"/>
              </a:ext>
            </a:extLst>
          </p:cNvPr>
          <p:cNvPicPr>
            <a:picLocks noChangeAspect="1"/>
          </p:cNvPicPr>
          <p:nvPr/>
        </p:nvPicPr>
        <p:blipFill rotWithShape="1">
          <a:blip r:embed="rId8">
            <a:extLst>
              <a:ext uri="{28A0092B-C50C-407E-A947-70E740481C1C}">
                <a14:useLocalDpi xmlns:a14="http://schemas.microsoft.com/office/drawing/2010/main" val="0"/>
              </a:ext>
            </a:extLst>
          </a:blip>
          <a:srcRect t="26933" b="26134"/>
          <a:stretch/>
        </p:blipFill>
        <p:spPr>
          <a:xfrm>
            <a:off x="0" y="0"/>
            <a:ext cx="2063578" cy="968506"/>
          </a:xfrm>
          <a:prstGeom prst="rect">
            <a:avLst/>
          </a:prstGeom>
        </p:spPr>
      </p:pic>
      <p:sp>
        <p:nvSpPr>
          <p:cNvPr id="11" name="TextBox 10">
            <a:extLst>
              <a:ext uri="{FF2B5EF4-FFF2-40B4-BE49-F238E27FC236}">
                <a16:creationId xmlns:a16="http://schemas.microsoft.com/office/drawing/2014/main" id="{FB4775DB-848A-48D1-8F8F-2EF9818105C1}"/>
              </a:ext>
            </a:extLst>
          </p:cNvPr>
          <p:cNvSpPr txBox="1"/>
          <p:nvPr/>
        </p:nvSpPr>
        <p:spPr>
          <a:xfrm>
            <a:off x="3366072" y="120133"/>
            <a:ext cx="6044628" cy="830997"/>
          </a:xfrm>
          <a:prstGeom prst="rect">
            <a:avLst/>
          </a:prstGeom>
          <a:noFill/>
        </p:spPr>
        <p:txBody>
          <a:bodyPr wrap="square" rtlCol="0">
            <a:spAutoFit/>
          </a:bodyPr>
          <a:lstStyle/>
          <a:p>
            <a:pPr algn="ctr"/>
            <a:r>
              <a:rPr lang="vi-VN" sz="4800" dirty="0">
                <a:ln w="0"/>
                <a:solidFill>
                  <a:schemeClr val="accent6">
                    <a:lumMod val="40000"/>
                    <a:lumOff val="60000"/>
                  </a:schemeClr>
                </a:solidFill>
                <a:effectLst>
                  <a:outerShdw blurRad="38100" dist="25400" dir="5400000" algn="ctr" rotWithShape="0">
                    <a:srgbClr val="6E747A">
                      <a:alpha val="43000"/>
                    </a:srgbClr>
                  </a:outerShdw>
                </a:effectLst>
                <a:latin typeface="Bree Serif" panose="02000503040000020004" pitchFamily="50" charset="0"/>
              </a:rPr>
              <a:t>Mục tiêu</a:t>
            </a:r>
          </a:p>
        </p:txBody>
      </p:sp>
    </p:spTree>
    <p:extLst>
      <p:ext uri="{BB962C8B-B14F-4D97-AF65-F5344CB8AC3E}">
        <p14:creationId xmlns:p14="http://schemas.microsoft.com/office/powerpoint/2010/main" val="135414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TotalTime>
  <Words>6951</Words>
  <Application>Microsoft Office PowerPoint</Application>
  <PresentationFormat>Widescreen</PresentationFormat>
  <Paragraphs>131</Paragraphs>
  <Slides>22</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Calibri</vt:lpstr>
      <vt:lpstr>Roboto</vt:lpstr>
      <vt:lpstr>Nunito</vt:lpstr>
      <vt:lpstr>Calibri Light</vt:lpstr>
      <vt:lpstr>Mklatin</vt:lpstr>
      <vt:lpstr>Arial</vt:lpstr>
      <vt:lpstr>Saira Medium</vt:lpstr>
      <vt:lpstr>Times New Roman</vt:lpstr>
      <vt:lpstr>Lobster</vt:lpstr>
      <vt:lpstr>Bree Serif</vt:lpstr>
      <vt:lpstr>Nunito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Quy Black</cp:lastModifiedBy>
  <cp:revision>57</cp:revision>
  <dcterms:created xsi:type="dcterms:W3CDTF">2021-08-05T15:40:50Z</dcterms:created>
  <dcterms:modified xsi:type="dcterms:W3CDTF">2025-11-28T15:30:10Z</dcterms:modified>
</cp:coreProperties>
</file>